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7" r:id="rId1"/>
  </p:sldMasterIdLst>
  <p:notesMasterIdLst>
    <p:notesMasterId r:id="rId55"/>
  </p:notesMasterIdLst>
  <p:sldIdLst>
    <p:sldId id="261" r:id="rId2"/>
    <p:sldId id="299" r:id="rId3"/>
    <p:sldId id="339" r:id="rId4"/>
    <p:sldId id="282" r:id="rId5"/>
    <p:sldId id="300" r:id="rId6"/>
    <p:sldId id="307" r:id="rId7"/>
    <p:sldId id="285" r:id="rId8"/>
    <p:sldId id="286" r:id="rId9"/>
    <p:sldId id="311" r:id="rId10"/>
    <p:sldId id="283" r:id="rId11"/>
    <p:sldId id="310" r:id="rId12"/>
    <p:sldId id="341" r:id="rId13"/>
    <p:sldId id="345" r:id="rId14"/>
    <p:sldId id="340" r:id="rId15"/>
    <p:sldId id="342" r:id="rId16"/>
    <p:sldId id="295" r:id="rId17"/>
    <p:sldId id="304" r:id="rId18"/>
    <p:sldId id="303" r:id="rId19"/>
    <p:sldId id="305" r:id="rId20"/>
    <p:sldId id="323" r:id="rId21"/>
    <p:sldId id="322" r:id="rId22"/>
    <p:sldId id="263" r:id="rId23"/>
    <p:sldId id="324" r:id="rId24"/>
    <p:sldId id="325" r:id="rId25"/>
    <p:sldId id="346" r:id="rId26"/>
    <p:sldId id="319" r:id="rId27"/>
    <p:sldId id="289" r:id="rId28"/>
    <p:sldId id="291" r:id="rId29"/>
    <p:sldId id="302" r:id="rId30"/>
    <p:sldId id="296" r:id="rId31"/>
    <p:sldId id="297" r:id="rId32"/>
    <p:sldId id="292" r:id="rId33"/>
    <p:sldId id="320" r:id="rId34"/>
    <p:sldId id="298" r:id="rId35"/>
    <p:sldId id="313" r:id="rId36"/>
    <p:sldId id="314" r:id="rId37"/>
    <p:sldId id="316" r:id="rId38"/>
    <p:sldId id="317" r:id="rId39"/>
    <p:sldId id="318"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01"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626" autoAdjust="0"/>
  </p:normalViewPr>
  <p:slideViewPr>
    <p:cSldViewPr snapToGrid="0">
      <p:cViewPr varScale="1">
        <p:scale>
          <a:sx n="90" d="100"/>
          <a:sy n="90" d="100"/>
        </p:scale>
        <p:origin x="57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D8958-A7D4-433B-86AD-31BD2144E9D1}"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4EAD1-479F-454E-9822-D935AE0A60CA}" type="slidenum">
              <a:rPr lang="en-US" smtClean="0"/>
              <a:t>‹#›</a:t>
            </a:fld>
            <a:endParaRPr lang="en-US"/>
          </a:p>
        </p:txBody>
      </p:sp>
    </p:spTree>
    <p:extLst>
      <p:ext uri="{BB962C8B-B14F-4D97-AF65-F5344CB8AC3E}">
        <p14:creationId xmlns:p14="http://schemas.microsoft.com/office/powerpoint/2010/main" val="420083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0C4EAD1-479F-454E-9822-D935AE0A60CA}" type="slidenum">
              <a:rPr lang="en-US" smtClean="0"/>
              <a:t>1</a:t>
            </a:fld>
            <a:endParaRPr lang="en-US"/>
          </a:p>
        </p:txBody>
      </p:sp>
    </p:spTree>
    <p:extLst>
      <p:ext uri="{BB962C8B-B14F-4D97-AF65-F5344CB8AC3E}">
        <p14:creationId xmlns:p14="http://schemas.microsoft.com/office/powerpoint/2010/main" val="189096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4EAD1-479F-454E-9822-D935AE0A60CA}" type="slidenum">
              <a:rPr lang="en-US" smtClean="0"/>
              <a:t>18</a:t>
            </a:fld>
            <a:endParaRPr lang="en-US"/>
          </a:p>
        </p:txBody>
      </p:sp>
    </p:spTree>
    <p:extLst>
      <p:ext uri="{BB962C8B-B14F-4D97-AF65-F5344CB8AC3E}">
        <p14:creationId xmlns:p14="http://schemas.microsoft.com/office/powerpoint/2010/main" val="85760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4EAD1-479F-454E-9822-D935AE0A60CA}" type="slidenum">
              <a:rPr lang="en-US" smtClean="0"/>
              <a:t>21</a:t>
            </a:fld>
            <a:endParaRPr lang="en-US"/>
          </a:p>
        </p:txBody>
      </p:sp>
    </p:spTree>
    <p:extLst>
      <p:ext uri="{BB962C8B-B14F-4D97-AF65-F5344CB8AC3E}">
        <p14:creationId xmlns:p14="http://schemas.microsoft.com/office/powerpoint/2010/main" val="260171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C4EAD1-479F-454E-9822-D935AE0A60CA}" type="slidenum">
              <a:rPr lang="en-US" smtClean="0"/>
              <a:t>22</a:t>
            </a:fld>
            <a:endParaRPr lang="en-US"/>
          </a:p>
        </p:txBody>
      </p:sp>
    </p:spTree>
    <p:extLst>
      <p:ext uri="{BB962C8B-B14F-4D97-AF65-F5344CB8AC3E}">
        <p14:creationId xmlns:p14="http://schemas.microsoft.com/office/powerpoint/2010/main" val="324306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C4EAD1-479F-454E-9822-D935AE0A60CA}" type="slidenum">
              <a:rPr lang="en-US" smtClean="0"/>
              <a:t>30</a:t>
            </a:fld>
            <a:endParaRPr lang="en-US"/>
          </a:p>
        </p:txBody>
      </p:sp>
    </p:spTree>
    <p:extLst>
      <p:ext uri="{BB962C8B-B14F-4D97-AF65-F5344CB8AC3E}">
        <p14:creationId xmlns:p14="http://schemas.microsoft.com/office/powerpoint/2010/main" val="2138146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C4EAD1-479F-454E-9822-D935AE0A60CA}" type="slidenum">
              <a:rPr lang="en-US" smtClean="0"/>
              <a:t>32</a:t>
            </a:fld>
            <a:endParaRPr lang="en-US"/>
          </a:p>
        </p:txBody>
      </p:sp>
    </p:spTree>
    <p:extLst>
      <p:ext uri="{BB962C8B-B14F-4D97-AF65-F5344CB8AC3E}">
        <p14:creationId xmlns:p14="http://schemas.microsoft.com/office/powerpoint/2010/main" val="370277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48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9890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49964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6361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5891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329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2071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610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0945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738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74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057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722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619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4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93219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008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85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12/5/2022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380676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OhviGW3wHsM&amp;feature=youtu.b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ampus.dekalb.k12.ga.us/campus/K12_Custom/cParent/index.jsp?appName=dekalb"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youtube.com/watch?v=kgAGtSSvx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kgAGtSSvxSI" TargetMode="External"/><Relationship Id="rId2" Type="http://schemas.openxmlformats.org/officeDocument/2006/relationships/hyperlink" Target="https://dcsd-my.sharepoint.com/:b:/g/personal/e19996810_dekalbschoolsga_org/EboICqZO2cJEpyf4e8LLO-sBlTXFgchb9HE7VuY-abKjeQ?e=bY4UEE" TargetMode="External"/><Relationship Id="rId1" Type="http://schemas.openxmlformats.org/officeDocument/2006/relationships/slideLayout" Target="../slideLayouts/slideLayout4.xml"/><Relationship Id="rId4" Type="http://schemas.openxmlformats.org/officeDocument/2006/relationships/hyperlink" Target="https://dcsd-my.sharepoint.com/:b:/g/personal/e19996810_dekalbschoolsga_org/EboICqZO2cJEpyf4e8LLO-sBlTXFgchb9HE7VuY-abKjeQ?e=bgxNVM"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gafutures.org/media/113414/rigor-course-list-july-2016.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gadoe.org/External-Affairs-and-Policy/State-Board-of-Education/SBOE%20Rules/160-4-2-.48.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379" y="1803122"/>
            <a:ext cx="11642725" cy="1825096"/>
          </a:xfrm>
        </p:spPr>
        <p:txBody>
          <a:bodyPr>
            <a:normAutofit fontScale="90000"/>
          </a:bodyPr>
          <a:lstStyle/>
          <a:p>
            <a:pPr algn="ctr"/>
            <a:r>
              <a:rPr lang="en-US" b="1" dirty="0">
                <a:solidFill>
                  <a:srgbClr val="000000"/>
                </a:solidFill>
              </a:rPr>
              <a:t>Rising ninth grade advisement</a:t>
            </a:r>
            <a:br>
              <a:rPr lang="en-US" b="1" dirty="0">
                <a:solidFill>
                  <a:srgbClr val="000000"/>
                </a:solidFill>
              </a:rPr>
            </a:br>
            <a:br>
              <a:rPr lang="en-US" dirty="0">
                <a:solidFill>
                  <a:srgbClr val="000000"/>
                </a:solidFill>
              </a:rPr>
            </a:br>
            <a:r>
              <a:rPr lang="en-US" dirty="0">
                <a:solidFill>
                  <a:srgbClr val="000000"/>
                </a:solidFill>
              </a:rPr>
              <a:t> </a:t>
            </a:r>
            <a:r>
              <a:rPr lang="en-US" b="1" dirty="0">
                <a:solidFill>
                  <a:srgbClr val="000000"/>
                </a:solidFill>
              </a:rPr>
              <a:t>Infinite Campus Course Scheduling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78" y="194554"/>
            <a:ext cx="2119819" cy="1343965"/>
          </a:xfrm>
          <a:prstGeom prst="rect">
            <a:avLst/>
          </a:prstGeom>
        </p:spPr>
      </p:pic>
    </p:spTree>
    <p:extLst>
      <p:ext uri="{BB962C8B-B14F-4D97-AF65-F5344CB8AC3E}">
        <p14:creationId xmlns:p14="http://schemas.microsoft.com/office/powerpoint/2010/main" val="422003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445" y="185077"/>
            <a:ext cx="8534400" cy="1507067"/>
          </a:xfrm>
        </p:spPr>
        <p:txBody>
          <a:bodyPr/>
          <a:lstStyle/>
          <a:p>
            <a:pPr algn="ctr"/>
            <a:r>
              <a:rPr lang="en-US" b="1" dirty="0">
                <a:solidFill>
                  <a:srgbClr val="000000"/>
                </a:solidFill>
              </a:rPr>
              <a:t>Summer school</a:t>
            </a:r>
          </a:p>
        </p:txBody>
      </p:sp>
      <p:sp>
        <p:nvSpPr>
          <p:cNvPr id="3" name="TextBox 2">
            <a:extLst>
              <a:ext uri="{FF2B5EF4-FFF2-40B4-BE49-F238E27FC236}">
                <a16:creationId xmlns:a16="http://schemas.microsoft.com/office/drawing/2014/main" id="{53D6028F-FC2E-2449-B89E-0FDBB1A62D69}"/>
              </a:ext>
            </a:extLst>
          </p:cNvPr>
          <p:cNvSpPr txBox="1"/>
          <p:nvPr/>
        </p:nvSpPr>
        <p:spPr>
          <a:xfrm>
            <a:off x="581108" y="1028343"/>
            <a:ext cx="10698480" cy="4801314"/>
          </a:xfrm>
          <a:prstGeom prst="rect">
            <a:avLst/>
          </a:prstGeom>
          <a:noFill/>
        </p:spPr>
        <p:txBody>
          <a:bodyPr wrap="square" rtlCol="0">
            <a:spAutoFit/>
          </a:bodyPr>
          <a:lstStyle/>
          <a:p>
            <a:endParaRPr lang="en-US" dirty="0"/>
          </a:p>
          <a:p>
            <a:r>
              <a:rPr lang="en-US" b="1" dirty="0">
                <a:solidFill>
                  <a:schemeClr val="accent6"/>
                </a:solidFill>
              </a:rPr>
              <a:t>What Platform does DCSD use for summer courses?</a:t>
            </a:r>
          </a:p>
          <a:p>
            <a:r>
              <a:rPr lang="en-US" dirty="0"/>
              <a:t>Georgia Virtual School or DCSD FLEX Academy</a:t>
            </a:r>
          </a:p>
          <a:p>
            <a:endParaRPr lang="en-US" dirty="0"/>
          </a:p>
          <a:p>
            <a:r>
              <a:rPr lang="en-US" b="1" dirty="0">
                <a:solidFill>
                  <a:schemeClr val="accent6"/>
                </a:solidFill>
              </a:rPr>
              <a:t>What courses can my student take during the summer?</a:t>
            </a:r>
          </a:p>
          <a:p>
            <a:r>
              <a:rPr lang="en-US" dirty="0"/>
              <a:t>9</a:t>
            </a:r>
            <a:r>
              <a:rPr lang="en-US" baseline="30000" dirty="0"/>
              <a:t>th</a:t>
            </a:r>
            <a:r>
              <a:rPr lang="en-US" dirty="0"/>
              <a:t> grade Health and 9</a:t>
            </a:r>
            <a:r>
              <a:rPr lang="en-US" baseline="30000" dirty="0"/>
              <a:t>th</a:t>
            </a:r>
            <a:r>
              <a:rPr lang="en-US" dirty="0"/>
              <a:t> grade PE</a:t>
            </a:r>
          </a:p>
          <a:p>
            <a:endParaRPr lang="en-US" dirty="0"/>
          </a:p>
          <a:p>
            <a:r>
              <a:rPr lang="en-US" b="1" dirty="0">
                <a:solidFill>
                  <a:schemeClr val="accent6"/>
                </a:solidFill>
              </a:rPr>
              <a:t>Who should approve my student’s course?</a:t>
            </a:r>
          </a:p>
          <a:p>
            <a:r>
              <a:rPr lang="en-US" dirty="0"/>
              <a:t>Registration and approval must be made with the student’s middle school Counselor NOT THE HIGH SCHOOL.  The student is considered an 8</a:t>
            </a:r>
            <a:r>
              <a:rPr lang="en-US" baseline="30000" dirty="0"/>
              <a:t>th</a:t>
            </a:r>
            <a:r>
              <a:rPr lang="en-US" dirty="0"/>
              <a:t> grade students until July1st.</a:t>
            </a:r>
          </a:p>
          <a:p>
            <a:endParaRPr lang="en-US" dirty="0"/>
          </a:p>
          <a:p>
            <a:r>
              <a:rPr lang="en-US" b="1" dirty="0">
                <a:solidFill>
                  <a:schemeClr val="accent6"/>
                </a:solidFill>
              </a:rPr>
              <a:t>DCSD GPA Impact</a:t>
            </a:r>
            <a:endParaRPr lang="en-US" dirty="0"/>
          </a:p>
          <a:p>
            <a:r>
              <a:rPr lang="en-US" dirty="0"/>
              <a:t>The courses will be calculated in the DCSD GPA calculation.  </a:t>
            </a:r>
          </a:p>
          <a:p>
            <a:endParaRPr lang="en-US" dirty="0"/>
          </a:p>
          <a:p>
            <a:r>
              <a:rPr lang="en-US" b="1" dirty="0">
                <a:solidFill>
                  <a:schemeClr val="accent6"/>
                </a:solidFill>
              </a:rPr>
              <a:t>HOPE GPA Impact</a:t>
            </a:r>
          </a:p>
          <a:p>
            <a:r>
              <a:rPr lang="en-US" dirty="0"/>
              <a:t>The course WILL NOT COUNT  TOWARDS THE HOPE CALCULATION BECAUSE THE courses ARE ELECTIVE COURSES.</a:t>
            </a:r>
          </a:p>
        </p:txBody>
      </p:sp>
    </p:spTree>
    <p:extLst>
      <p:ext uri="{BB962C8B-B14F-4D97-AF65-F5344CB8AC3E}">
        <p14:creationId xmlns:p14="http://schemas.microsoft.com/office/powerpoint/2010/main" val="93994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212" y="0"/>
            <a:ext cx="8534400" cy="1507067"/>
          </a:xfrm>
        </p:spPr>
        <p:txBody>
          <a:bodyPr/>
          <a:lstStyle/>
          <a:p>
            <a:pPr algn="ctr"/>
            <a:r>
              <a:rPr lang="en-US" b="1" dirty="0">
                <a:solidFill>
                  <a:srgbClr val="000000"/>
                </a:solidFill>
              </a:rPr>
              <a:t>Dual enrollment</a:t>
            </a:r>
          </a:p>
        </p:txBody>
      </p:sp>
      <p:graphicFrame>
        <p:nvGraphicFramePr>
          <p:cNvPr id="5" name="Table 4"/>
          <p:cNvGraphicFramePr>
            <a:graphicFrameLocks noGrp="1"/>
          </p:cNvGraphicFramePr>
          <p:nvPr>
            <p:extLst>
              <p:ext uri="{D42A27DB-BD31-4B8C-83A1-F6EECF244321}">
                <p14:modId xmlns:p14="http://schemas.microsoft.com/office/powerpoint/2010/main" val="3974818967"/>
              </p:ext>
            </p:extLst>
          </p:nvPr>
        </p:nvGraphicFramePr>
        <p:xfrm>
          <a:off x="228600" y="3209312"/>
          <a:ext cx="11734800" cy="2688568"/>
        </p:xfrm>
        <a:graphic>
          <a:graphicData uri="http://schemas.openxmlformats.org/drawingml/2006/table">
            <a:tbl>
              <a:tblPr firstRow="1" bandRow="1">
                <a:tableStyleId>{7DF18680-E054-41AD-8BC1-D1AEF772440D}</a:tableStyleId>
              </a:tblPr>
              <a:tblGrid>
                <a:gridCol w="3911600">
                  <a:extLst>
                    <a:ext uri="{9D8B030D-6E8A-4147-A177-3AD203B41FA5}">
                      <a16:colId xmlns:a16="http://schemas.microsoft.com/office/drawing/2014/main" val="20000"/>
                    </a:ext>
                  </a:extLst>
                </a:gridCol>
                <a:gridCol w="1955800">
                  <a:extLst>
                    <a:ext uri="{9D8B030D-6E8A-4147-A177-3AD203B41FA5}">
                      <a16:colId xmlns:a16="http://schemas.microsoft.com/office/drawing/2014/main" val="20001"/>
                    </a:ext>
                  </a:extLst>
                </a:gridCol>
                <a:gridCol w="2865120">
                  <a:extLst>
                    <a:ext uri="{9D8B030D-6E8A-4147-A177-3AD203B41FA5}">
                      <a16:colId xmlns:a16="http://schemas.microsoft.com/office/drawing/2014/main" val="3144318144"/>
                    </a:ext>
                  </a:extLst>
                </a:gridCol>
                <a:gridCol w="3002280">
                  <a:extLst>
                    <a:ext uri="{9D8B030D-6E8A-4147-A177-3AD203B41FA5}">
                      <a16:colId xmlns:a16="http://schemas.microsoft.com/office/drawing/2014/main" val="20002"/>
                    </a:ext>
                  </a:extLst>
                </a:gridCol>
              </a:tblGrid>
              <a:tr h="463528">
                <a:tc gridSpan="4">
                  <a:txBody>
                    <a:bodyPr/>
                    <a:lstStyle/>
                    <a:p>
                      <a:pPr algn="ctr"/>
                      <a:r>
                        <a:rPr lang="en-US" sz="2400" dirty="0">
                          <a:solidFill>
                            <a:schemeClr val="bg1"/>
                          </a:solidFill>
                        </a:rPr>
                        <a:t>GRADE LEVEL ELIGIBILITY</a:t>
                      </a:r>
                    </a:p>
                  </a:txBody>
                  <a:tcP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pPr algn="ctr"/>
                      <a:endParaRPr lang="en-US" sz="2400" dirty="0">
                        <a:solidFill>
                          <a:schemeClr val="bg1"/>
                        </a:solidFill>
                      </a:endParaRPr>
                    </a:p>
                  </a:txBody>
                  <a:tcP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pPr algn="ctr"/>
                      <a:endParaRPr lang="en-US" sz="2400" dirty="0">
                        <a:solidFill>
                          <a:schemeClr val="bg1"/>
                        </a:solidFill>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43735">
                <a:tc>
                  <a:txBody>
                    <a:bodyPr/>
                    <a:lstStyle/>
                    <a:p>
                      <a:pPr algn="ctr"/>
                      <a:r>
                        <a:rPr lang="en-US" sz="2400" dirty="0">
                          <a:solidFill>
                            <a:schemeClr val="bg1"/>
                          </a:solidFill>
                        </a:rPr>
                        <a:t>9th Grade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2">
                  <a:txBody>
                    <a:bodyPr/>
                    <a:lstStyle/>
                    <a:p>
                      <a:pPr algn="ctr"/>
                      <a:r>
                        <a:rPr lang="en-US" sz="2400" dirty="0">
                          <a:solidFill>
                            <a:schemeClr val="bg1"/>
                          </a:solidFill>
                        </a:rPr>
                        <a:t>10th  Grade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2400" dirty="0">
                          <a:solidFill>
                            <a:schemeClr val="bg1"/>
                          </a:solidFill>
                        </a:rPr>
                        <a:t>11th &amp; 12th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028878"/>
                  </a:ext>
                </a:extLst>
              </a:tr>
              <a:tr h="823031">
                <a:tc>
                  <a:txBody>
                    <a:bodyPr/>
                    <a:lstStyle/>
                    <a:p>
                      <a:pPr algn="ctr"/>
                      <a:r>
                        <a:rPr lang="en-US" sz="1000" b="0" i="0" kern="1200" dirty="0">
                          <a:solidFill>
                            <a:schemeClr val="dk1"/>
                          </a:solidFill>
                          <a:effectLst/>
                          <a:latin typeface="+mn-lt"/>
                          <a:ea typeface="+mn-ea"/>
                          <a:cs typeface="+mn-cs"/>
                        </a:rPr>
                        <a:t>Students in the 9th grade are </a:t>
                      </a:r>
                      <a:r>
                        <a:rPr lang="en-US" sz="1000" b="1" i="1" u="sng" kern="1200" dirty="0">
                          <a:solidFill>
                            <a:schemeClr val="dk1"/>
                          </a:solidFill>
                          <a:effectLst/>
                          <a:latin typeface="+mn-lt"/>
                          <a:ea typeface="+mn-ea"/>
                          <a:cs typeface="+mn-cs"/>
                        </a:rPr>
                        <a:t>not eligible</a:t>
                      </a:r>
                      <a:r>
                        <a:rPr lang="en-US" sz="1000" b="0" i="0" kern="1200" dirty="0">
                          <a:solidFill>
                            <a:schemeClr val="dk1"/>
                          </a:solidFill>
                          <a:effectLst/>
                          <a:latin typeface="+mn-lt"/>
                          <a:ea typeface="+mn-ea"/>
                          <a:cs typeface="+mn-cs"/>
                        </a:rPr>
                        <a:t> to participate in the Dual Enrollment funding Program.</a:t>
                      </a:r>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i="0" kern="1200" dirty="0">
                          <a:solidFill>
                            <a:schemeClr val="dk1"/>
                          </a:solidFill>
                          <a:effectLst/>
                          <a:latin typeface="+mn-lt"/>
                          <a:ea typeface="+mn-ea"/>
                          <a:cs typeface="+mn-cs"/>
                        </a:rPr>
                        <a:t>CTAE COURSES ONLY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0" i="0"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10</a:t>
                      </a:r>
                      <a:r>
                        <a:rPr lang="en-US" sz="1000" b="0" i="0" kern="1200" baseline="30000" dirty="0">
                          <a:solidFill>
                            <a:schemeClr val="dk1"/>
                          </a:solidFill>
                          <a:effectLst/>
                          <a:latin typeface="+mn-lt"/>
                          <a:ea typeface="+mn-ea"/>
                          <a:cs typeface="+mn-cs"/>
                        </a:rPr>
                        <a:t>TH</a:t>
                      </a:r>
                      <a:r>
                        <a:rPr lang="en-US" sz="1000" b="0" i="0" kern="1200" dirty="0">
                          <a:solidFill>
                            <a:schemeClr val="dk1"/>
                          </a:solidFill>
                          <a:effectLst/>
                          <a:latin typeface="+mn-lt"/>
                          <a:ea typeface="+mn-ea"/>
                          <a:cs typeface="+mn-cs"/>
                        </a:rPr>
                        <a:t> grade  students may enroll in approved Career, Technical and Agricultural Education (CTAE) courses listed on the Course Directory at a participating TCSG institution only.</a:t>
                      </a:r>
                    </a:p>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Students may take any approved Dual Enrollment courses listed on the Course Directory, at an eligible participating postsecondary institution (USG, TCSG or private).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0" i="0" kern="1200" dirty="0">
                        <a:solidFill>
                          <a:schemeClr val="dk1"/>
                        </a:solidFill>
                        <a:effectLst/>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0" i="0" kern="1200" dirty="0">
                        <a:solidFill>
                          <a:schemeClr val="dk1"/>
                        </a:solidFill>
                        <a:effectLst/>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i="0" kern="1200" dirty="0">
                          <a:solidFill>
                            <a:schemeClr val="dk1"/>
                          </a:solidFill>
                          <a:effectLst/>
                          <a:latin typeface="+mn-lt"/>
                          <a:ea typeface="+mn-ea"/>
                          <a:cs typeface="+mn-cs"/>
                        </a:rPr>
                        <a:t>Eligibility: SAT score of 1</a:t>
                      </a:r>
                      <a:r>
                        <a:rPr lang="en-US" sz="1000" b="0" i="0" kern="1200" dirty="0">
                          <a:solidFill>
                            <a:schemeClr val="dk1"/>
                          </a:solidFill>
                          <a:effectLst/>
                          <a:latin typeface="+mn-lt"/>
                          <a:ea typeface="+mn-ea"/>
                          <a:cs typeface="+mn-cs"/>
                        </a:rPr>
                        <a:t>200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 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 </a:t>
                      </a:r>
                      <a:r>
                        <a:rPr lang="en-US" sz="1000" b="1" i="0" kern="1200" dirty="0">
                          <a:solidFill>
                            <a:schemeClr val="dk1"/>
                          </a:solidFill>
                          <a:effectLst/>
                          <a:latin typeface="+mn-lt"/>
                          <a:ea typeface="+mn-ea"/>
                          <a:cs typeface="+mn-cs"/>
                        </a:rPr>
                        <a:t>ACT composite score of 26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in a single national test.</a:t>
                      </a:r>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Students may take any approved Dual Enrollment courses listed on the Course Directory, at an eligible participating postsecondary institution (USG, TCSG or private).</a:t>
                      </a:r>
                    </a:p>
                    <a:p>
                      <a:endParaRPr lang="en-US"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CD2DCAB3-6640-354F-924C-8C21827363A7}"/>
              </a:ext>
            </a:extLst>
          </p:cNvPr>
          <p:cNvSpPr txBox="1"/>
          <p:nvPr/>
        </p:nvSpPr>
        <p:spPr>
          <a:xfrm>
            <a:off x="944880" y="1507067"/>
            <a:ext cx="10058400" cy="1200329"/>
          </a:xfrm>
          <a:prstGeom prst="rect">
            <a:avLst/>
          </a:prstGeom>
          <a:noFill/>
        </p:spPr>
        <p:txBody>
          <a:bodyPr wrap="square" rtlCol="0">
            <a:spAutoFit/>
          </a:bodyPr>
          <a:lstStyle/>
          <a:p>
            <a:r>
              <a:rPr lang="en-US" dirty="0">
                <a:solidFill>
                  <a:schemeClr val="bg1"/>
                </a:solidFill>
              </a:rPr>
              <a:t>Students may enroll on a part-time or full-time basis as a Dual Enrollment student and take college courses at their high school or on a postsecondary campus. Students will receive high school and college credit simultaneously when attending and passing approved college classes.</a:t>
            </a:r>
          </a:p>
        </p:txBody>
      </p:sp>
      <p:sp>
        <p:nvSpPr>
          <p:cNvPr id="7" name="Rectangle 6">
            <a:extLst>
              <a:ext uri="{FF2B5EF4-FFF2-40B4-BE49-F238E27FC236}">
                <a16:creationId xmlns:a16="http://schemas.microsoft.com/office/drawing/2014/main" id="{E6E6626E-31E3-8940-B3FD-C7C7D0C2FF3A}"/>
              </a:ext>
            </a:extLst>
          </p:cNvPr>
          <p:cNvSpPr/>
          <p:nvPr/>
        </p:nvSpPr>
        <p:spPr>
          <a:xfrm>
            <a:off x="4722867" y="2589022"/>
            <a:ext cx="2746265" cy="369332"/>
          </a:xfrm>
          <a:prstGeom prst="rect">
            <a:avLst/>
          </a:prstGeom>
        </p:spPr>
        <p:txBody>
          <a:bodyPr wrap="none">
            <a:spAutoFit/>
          </a:bodyPr>
          <a:lstStyle/>
          <a:p>
            <a:r>
              <a:rPr lang="en-US" dirty="0">
                <a:hlinkClick r:id="rId2"/>
              </a:rPr>
              <a:t>DUAL Enrollment Video</a:t>
            </a:r>
            <a:endParaRPr lang="en-US" dirty="0"/>
          </a:p>
        </p:txBody>
      </p:sp>
    </p:spTree>
    <p:extLst>
      <p:ext uri="{BB962C8B-B14F-4D97-AF65-F5344CB8AC3E}">
        <p14:creationId xmlns:p14="http://schemas.microsoft.com/office/powerpoint/2010/main" val="238977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5847" y="122382"/>
            <a:ext cx="8534401" cy="902854"/>
          </a:xfrm>
        </p:spPr>
        <p:txBody>
          <a:bodyPr>
            <a:normAutofit fontScale="90000"/>
          </a:bodyPr>
          <a:lstStyle/>
          <a:p>
            <a:br>
              <a:rPr lang="en-US" dirty="0"/>
            </a:br>
            <a:endParaRPr lang="en-US" dirty="0"/>
          </a:p>
        </p:txBody>
      </p:sp>
      <p:sp>
        <p:nvSpPr>
          <p:cNvPr id="6" name="Text Placeholder 5"/>
          <p:cNvSpPr>
            <a:spLocks noGrp="1"/>
          </p:cNvSpPr>
          <p:nvPr>
            <p:ph type="body" idx="1"/>
          </p:nvPr>
        </p:nvSpPr>
        <p:spPr>
          <a:xfrm>
            <a:off x="915123" y="1530927"/>
            <a:ext cx="8534400" cy="4631334"/>
          </a:xfrm>
        </p:spPr>
        <p:txBody>
          <a:bodyPr>
            <a:normAutofit lnSpcReduction="10000"/>
          </a:bodyPr>
          <a:lstStyle/>
          <a:p>
            <a:pPr marL="285750" indent="-285750">
              <a:buFont typeface="Arial" panose="020B0604020202020204" pitchFamily="34" charset="0"/>
              <a:buChar char="•"/>
            </a:pPr>
            <a:r>
              <a:rPr lang="en-US" sz="3600" dirty="0">
                <a:solidFill>
                  <a:schemeClr val="bg1"/>
                </a:solidFill>
              </a:rPr>
              <a:t>DHHS is on a block schedule</a:t>
            </a:r>
          </a:p>
          <a:p>
            <a:pPr marL="285750" indent="-285750">
              <a:buFont typeface="Arial" panose="020B0604020202020204" pitchFamily="34" charset="0"/>
              <a:buChar char="•"/>
            </a:pPr>
            <a:r>
              <a:rPr lang="en-US" sz="3600" dirty="0">
                <a:solidFill>
                  <a:schemeClr val="bg1"/>
                </a:solidFill>
              </a:rPr>
              <a:t>Students have 4 classes each semester</a:t>
            </a:r>
          </a:p>
          <a:p>
            <a:pPr marL="285750" indent="-285750">
              <a:buFont typeface="Arial" panose="020B0604020202020204" pitchFamily="34" charset="0"/>
              <a:buChar char="•"/>
            </a:pPr>
            <a:r>
              <a:rPr lang="en-US" sz="3600" dirty="0">
                <a:solidFill>
                  <a:schemeClr val="bg1"/>
                </a:solidFill>
              </a:rPr>
              <a:t>Classes are 90 minutes</a:t>
            </a:r>
          </a:p>
          <a:p>
            <a:pPr marL="285750" indent="-285750">
              <a:buFont typeface="Arial" panose="020B0604020202020204" pitchFamily="34" charset="0"/>
              <a:buChar char="•"/>
            </a:pPr>
            <a:r>
              <a:rPr lang="en-US" sz="3600" dirty="0">
                <a:solidFill>
                  <a:schemeClr val="bg1"/>
                </a:solidFill>
              </a:rPr>
              <a:t>Most classes are a semester long</a:t>
            </a:r>
          </a:p>
          <a:p>
            <a:pPr marL="285750" indent="-285750">
              <a:buFont typeface="Arial" panose="020B0604020202020204" pitchFamily="34" charset="0"/>
              <a:buChar char="•"/>
            </a:pPr>
            <a:r>
              <a:rPr lang="en-US" sz="3600" dirty="0">
                <a:solidFill>
                  <a:schemeClr val="bg1"/>
                </a:solidFill>
              </a:rPr>
              <a:t>Students can earn 1 Credit Unit each “Block” per semester</a:t>
            </a:r>
            <a:endParaRPr lang="en-US" dirty="0"/>
          </a:p>
        </p:txBody>
      </p:sp>
      <p:sp>
        <p:nvSpPr>
          <p:cNvPr id="7" name="TextBox 6"/>
          <p:cNvSpPr txBox="1"/>
          <p:nvPr/>
        </p:nvSpPr>
        <p:spPr>
          <a:xfrm>
            <a:off x="1505526" y="350982"/>
            <a:ext cx="9310255" cy="830997"/>
          </a:xfrm>
          <a:prstGeom prst="rect">
            <a:avLst/>
          </a:prstGeom>
          <a:noFill/>
        </p:spPr>
        <p:txBody>
          <a:bodyPr wrap="square" rtlCol="0">
            <a:spAutoFit/>
          </a:bodyPr>
          <a:lstStyle/>
          <a:p>
            <a:pPr algn="ctr"/>
            <a:r>
              <a:rPr lang="en-US" dirty="0"/>
              <a:t> </a:t>
            </a:r>
            <a:r>
              <a:rPr lang="en-US" sz="4800" dirty="0"/>
              <a:t>SCHEDULING AT DHHS</a:t>
            </a:r>
          </a:p>
        </p:txBody>
      </p:sp>
    </p:spTree>
    <p:extLst>
      <p:ext uri="{BB962C8B-B14F-4D97-AF65-F5344CB8AC3E}">
        <p14:creationId xmlns:p14="http://schemas.microsoft.com/office/powerpoint/2010/main" val="113178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DC34-E848-4A3B-9251-D8277CFD196D}"/>
              </a:ext>
            </a:extLst>
          </p:cNvPr>
          <p:cNvSpPr>
            <a:spLocks noGrp="1"/>
          </p:cNvSpPr>
          <p:nvPr>
            <p:ph type="title"/>
          </p:nvPr>
        </p:nvSpPr>
        <p:spPr>
          <a:xfrm>
            <a:off x="722038" y="-100433"/>
            <a:ext cx="8534400" cy="1014834"/>
          </a:xfrm>
        </p:spPr>
        <p:txBody>
          <a:bodyPr/>
          <a:lstStyle/>
          <a:p>
            <a:pPr algn="ctr"/>
            <a:r>
              <a:rPr lang="en-US" dirty="0"/>
              <a:t>Elective Pathways</a:t>
            </a:r>
          </a:p>
        </p:txBody>
      </p:sp>
      <p:sp>
        <p:nvSpPr>
          <p:cNvPr id="3" name="Content Placeholder 2">
            <a:extLst>
              <a:ext uri="{FF2B5EF4-FFF2-40B4-BE49-F238E27FC236}">
                <a16:creationId xmlns:a16="http://schemas.microsoft.com/office/drawing/2014/main" id="{D5C7C147-743A-40A0-818D-A28304566D16}"/>
              </a:ext>
            </a:extLst>
          </p:cNvPr>
          <p:cNvSpPr>
            <a:spLocks noGrp="1"/>
          </p:cNvSpPr>
          <p:nvPr>
            <p:ph idx="1"/>
          </p:nvPr>
        </p:nvSpPr>
        <p:spPr>
          <a:xfrm>
            <a:off x="378373" y="709448"/>
            <a:ext cx="6952593" cy="5735729"/>
          </a:xfrm>
        </p:spPr>
        <p:txBody>
          <a:bodyPr>
            <a:normAutofit fontScale="92500" lnSpcReduction="20000"/>
          </a:bodyPr>
          <a:lstStyle/>
          <a:p>
            <a:pPr marL="292100" lvl="1" indent="0">
              <a:lnSpc>
                <a:spcPct val="110000"/>
              </a:lnSpc>
              <a:spcBef>
                <a:spcPct val="0"/>
              </a:spcBef>
              <a:buFontTx/>
              <a:buNone/>
            </a:pPr>
            <a:r>
              <a:rPr lang="en-US" altLang="en-US" sz="2400" b="1" dirty="0">
                <a:solidFill>
                  <a:srgbClr val="FF0000"/>
                </a:solidFill>
                <a:latin typeface="Calibri Light" panose="020F0302020204030204" pitchFamily="34" charset="0"/>
              </a:rPr>
              <a:t>CTAE Pathways – 3 classes to complete the pathway				</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Intro to Graphics and Design</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Graphic Design and Production</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Advanced Graphic Design </a:t>
            </a:r>
          </a:p>
          <a:p>
            <a:pPr marL="292100" lvl="1" indent="0">
              <a:lnSpc>
                <a:spcPct val="110000"/>
              </a:lnSpc>
              <a:spcBef>
                <a:spcPct val="0"/>
              </a:spcBef>
              <a:buFontTx/>
              <a:buNone/>
            </a:pPr>
            <a:endParaRPr lang="en-US" altLang="en-US" sz="2300" b="1" dirty="0">
              <a:solidFill>
                <a:schemeClr val="bg1"/>
              </a:solidFill>
              <a:latin typeface="Calibri Light" panose="020F0302020204030204" pitchFamily="34" charset="0"/>
            </a:endParaRP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Intro to Business</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Legal Env. of Business</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Entrepreneurship</a:t>
            </a:r>
          </a:p>
          <a:p>
            <a:pPr marL="292100" lvl="1" indent="0">
              <a:lnSpc>
                <a:spcPct val="110000"/>
              </a:lnSpc>
              <a:spcBef>
                <a:spcPct val="0"/>
              </a:spcBef>
              <a:buFontTx/>
              <a:buNone/>
            </a:pPr>
            <a:endParaRPr lang="en-US" altLang="en-US" sz="2300" b="1" dirty="0">
              <a:solidFill>
                <a:schemeClr val="bg1"/>
              </a:solidFill>
              <a:latin typeface="Calibri Light" panose="020F0302020204030204" pitchFamily="34" charset="0"/>
            </a:endParaRP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Food, Nutrition, Wellness</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Food for Life</a:t>
            </a: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Food Science </a:t>
            </a:r>
          </a:p>
          <a:p>
            <a:pPr marL="292100" lvl="1" indent="0">
              <a:lnSpc>
                <a:spcPct val="110000"/>
              </a:lnSpc>
              <a:spcBef>
                <a:spcPct val="0"/>
              </a:spcBef>
              <a:buFontTx/>
              <a:buNone/>
            </a:pPr>
            <a:endParaRPr lang="en-US" altLang="en-US" sz="2300" b="1" dirty="0">
              <a:solidFill>
                <a:schemeClr val="bg1"/>
              </a:solidFill>
              <a:latin typeface="Calibri Light" panose="020F0302020204030204" pitchFamily="34" charset="0"/>
            </a:endParaRPr>
          </a:p>
          <a:p>
            <a:pPr marL="292100" lvl="1" indent="0">
              <a:lnSpc>
                <a:spcPct val="110000"/>
              </a:lnSpc>
              <a:spcBef>
                <a:spcPct val="0"/>
              </a:spcBef>
              <a:buFontTx/>
              <a:buNone/>
            </a:pPr>
            <a:r>
              <a:rPr lang="en-US" altLang="en-US" sz="2300" b="1" dirty="0">
                <a:solidFill>
                  <a:schemeClr val="bg1"/>
                </a:solidFill>
                <a:latin typeface="Calibri Light" panose="020F0302020204030204" pitchFamily="34" charset="0"/>
              </a:rPr>
              <a:t>Cross Keys Pathway Options (11</a:t>
            </a:r>
            <a:r>
              <a:rPr lang="en-US" altLang="en-US" sz="2300" b="1" baseline="30000" dirty="0">
                <a:solidFill>
                  <a:schemeClr val="bg1"/>
                </a:solidFill>
                <a:latin typeface="Calibri Light" panose="020F0302020204030204" pitchFamily="34" charset="0"/>
              </a:rPr>
              <a:t>th</a:t>
            </a:r>
            <a:r>
              <a:rPr lang="en-US" altLang="en-US" sz="2300" b="1" dirty="0">
                <a:solidFill>
                  <a:schemeClr val="bg1"/>
                </a:solidFill>
                <a:latin typeface="Calibri Light" panose="020F0302020204030204" pitchFamily="34" charset="0"/>
              </a:rPr>
              <a:t> &amp; 12</a:t>
            </a:r>
            <a:r>
              <a:rPr lang="en-US" altLang="en-US" sz="2300" b="1" baseline="30000" dirty="0">
                <a:solidFill>
                  <a:schemeClr val="bg1"/>
                </a:solidFill>
                <a:latin typeface="Calibri Light" panose="020F0302020204030204" pitchFamily="34" charset="0"/>
              </a:rPr>
              <a:t>th</a:t>
            </a:r>
            <a:r>
              <a:rPr lang="en-US" altLang="en-US" sz="2300" b="1" dirty="0">
                <a:solidFill>
                  <a:schemeClr val="bg1"/>
                </a:solidFill>
                <a:latin typeface="Calibri Light" panose="020F0302020204030204" pitchFamily="34" charset="0"/>
              </a:rPr>
              <a:t> Grade)</a:t>
            </a:r>
          </a:p>
          <a:p>
            <a:endParaRPr lang="en-US" dirty="0"/>
          </a:p>
        </p:txBody>
      </p:sp>
      <p:sp>
        <p:nvSpPr>
          <p:cNvPr id="4" name="TextBox 3">
            <a:extLst>
              <a:ext uri="{FF2B5EF4-FFF2-40B4-BE49-F238E27FC236}">
                <a16:creationId xmlns:a16="http://schemas.microsoft.com/office/drawing/2014/main" id="{6241C8F2-277E-4B3C-A5F3-C9011BEE12A4}"/>
              </a:ext>
            </a:extLst>
          </p:cNvPr>
          <p:cNvSpPr txBox="1"/>
          <p:nvPr/>
        </p:nvSpPr>
        <p:spPr>
          <a:xfrm>
            <a:off x="4642764" y="1371168"/>
            <a:ext cx="2885088" cy="30008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Interior 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Fashion Design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Textile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Found. of Engineering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Engineering Concepts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Engineering Applications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ROTC I, II, III </a:t>
            </a:r>
          </a:p>
        </p:txBody>
      </p:sp>
      <p:sp>
        <p:nvSpPr>
          <p:cNvPr id="5" name="TextBox 4">
            <a:extLst>
              <a:ext uri="{FF2B5EF4-FFF2-40B4-BE49-F238E27FC236}">
                <a16:creationId xmlns:a16="http://schemas.microsoft.com/office/drawing/2014/main" id="{DD6ADF1F-FEEB-4477-9D6B-1846998E5C11}"/>
              </a:ext>
            </a:extLst>
          </p:cNvPr>
          <p:cNvSpPr txBox="1"/>
          <p:nvPr/>
        </p:nvSpPr>
        <p:spPr>
          <a:xfrm>
            <a:off x="7674631" y="709448"/>
            <a:ext cx="3581948" cy="36625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Calibri Light" panose="020F0302020204030204" pitchFamily="34" charset="0"/>
                <a:ea typeface="+mn-ea"/>
                <a:cs typeface="+mn-cs"/>
              </a:rPr>
              <a:t>Humanities Pathway-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Art Classes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Music Classes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Drama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Newspaper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Yearbook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World Language (III, IV, 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ESOL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Dual Enrollment Electives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AP Electives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IB Electives </a:t>
            </a:r>
          </a:p>
        </p:txBody>
      </p:sp>
    </p:spTree>
    <p:extLst>
      <p:ext uri="{BB962C8B-B14F-4D97-AF65-F5344CB8AC3E}">
        <p14:creationId xmlns:p14="http://schemas.microsoft.com/office/powerpoint/2010/main" val="196455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10639570" cy="1507067"/>
          </a:xfrm>
        </p:spPr>
        <p:txBody>
          <a:bodyPr>
            <a:normAutofit/>
          </a:bodyPr>
          <a:lstStyle/>
          <a:p>
            <a:r>
              <a:rPr lang="en-US" sz="2000" dirty="0"/>
              <a:t>There are Different variations</a:t>
            </a:r>
          </a:p>
        </p:txBody>
      </p:sp>
      <p:sp>
        <p:nvSpPr>
          <p:cNvPr id="3" name="Text Placeholder 2"/>
          <p:cNvSpPr>
            <a:spLocks noGrp="1"/>
          </p:cNvSpPr>
          <p:nvPr>
            <p:ph type="body" idx="1"/>
          </p:nvPr>
        </p:nvSpPr>
        <p:spPr/>
        <p:txBody>
          <a:bodyPr/>
          <a:lstStyle/>
          <a:p>
            <a:pPr algn="ctr"/>
            <a:r>
              <a:rPr lang="en-US" dirty="0">
                <a:solidFill>
                  <a:schemeClr val="bg2">
                    <a:lumMod val="50000"/>
                  </a:schemeClr>
                </a:solidFill>
              </a:rPr>
              <a:t>9</a:t>
            </a:r>
            <a:r>
              <a:rPr lang="en-US" baseline="30000" dirty="0">
                <a:solidFill>
                  <a:schemeClr val="bg2">
                    <a:lumMod val="50000"/>
                  </a:schemeClr>
                </a:solidFill>
              </a:rPr>
              <a:t>th</a:t>
            </a:r>
            <a:r>
              <a:rPr lang="en-US" dirty="0">
                <a:solidFill>
                  <a:schemeClr val="bg2">
                    <a:lumMod val="50000"/>
                  </a:schemeClr>
                </a:solidFill>
              </a:rPr>
              <a:t> Grade Sample Schedule</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822542682"/>
              </p:ext>
            </p:extLst>
          </p:nvPr>
        </p:nvGraphicFramePr>
        <p:xfrm>
          <a:off x="684212" y="1262062"/>
          <a:ext cx="4937654" cy="3236744"/>
        </p:xfrm>
        <a:graphic>
          <a:graphicData uri="http://schemas.openxmlformats.org/drawingml/2006/table">
            <a:tbl>
              <a:tblPr firstRow="1" bandRow="1">
                <a:tableStyleId>{5C22544A-7EE6-4342-B048-85BDC9FD1C3A}</a:tableStyleId>
              </a:tblPr>
              <a:tblGrid>
                <a:gridCol w="2410226">
                  <a:extLst>
                    <a:ext uri="{9D8B030D-6E8A-4147-A177-3AD203B41FA5}">
                      <a16:colId xmlns:a16="http://schemas.microsoft.com/office/drawing/2014/main" val="3590893486"/>
                    </a:ext>
                  </a:extLst>
                </a:gridCol>
                <a:gridCol w="2527428">
                  <a:extLst>
                    <a:ext uri="{9D8B030D-6E8A-4147-A177-3AD203B41FA5}">
                      <a16:colId xmlns:a16="http://schemas.microsoft.com/office/drawing/2014/main" val="962789785"/>
                    </a:ext>
                  </a:extLst>
                </a:gridCol>
              </a:tblGrid>
              <a:tr h="419019">
                <a:tc>
                  <a:txBody>
                    <a:bodyPr/>
                    <a:lstStyle/>
                    <a:p>
                      <a:pPr algn="ctr"/>
                      <a:r>
                        <a:rPr lang="en-US" dirty="0"/>
                        <a:t>1</a:t>
                      </a:r>
                      <a:r>
                        <a:rPr lang="en-US" baseline="30000" dirty="0"/>
                        <a:t>st</a:t>
                      </a:r>
                      <a:r>
                        <a:rPr lang="en-US" dirty="0"/>
                        <a:t> Semester</a:t>
                      </a:r>
                    </a:p>
                  </a:txBody>
                  <a:tcPr/>
                </a:tc>
                <a:tc>
                  <a:txBody>
                    <a:bodyPr/>
                    <a:lstStyle/>
                    <a:p>
                      <a:pPr algn="ctr"/>
                      <a:r>
                        <a:rPr lang="en-US" dirty="0"/>
                        <a:t>2</a:t>
                      </a:r>
                      <a:r>
                        <a:rPr lang="en-US" baseline="30000" dirty="0"/>
                        <a:t>nd</a:t>
                      </a:r>
                      <a:r>
                        <a:rPr lang="en-US" dirty="0"/>
                        <a:t> Semester</a:t>
                      </a:r>
                    </a:p>
                  </a:txBody>
                  <a:tcPr/>
                </a:tc>
                <a:extLst>
                  <a:ext uri="{0D108BD9-81ED-4DB2-BD59-A6C34878D82A}">
                    <a16:rowId xmlns:a16="http://schemas.microsoft.com/office/drawing/2014/main" val="719387939"/>
                  </a:ext>
                </a:extLst>
              </a:tr>
              <a:tr h="724140">
                <a:tc>
                  <a:txBody>
                    <a:bodyPr/>
                    <a:lstStyle/>
                    <a:p>
                      <a:r>
                        <a:rPr lang="en-US" dirty="0"/>
                        <a:t>9</a:t>
                      </a:r>
                      <a:r>
                        <a:rPr lang="en-US" baseline="30000" dirty="0"/>
                        <a:t>th</a:t>
                      </a:r>
                      <a:r>
                        <a:rPr lang="en-US" baseline="0" dirty="0"/>
                        <a:t> Grade Literature</a:t>
                      </a:r>
                      <a:endParaRPr lang="en-US" dirty="0"/>
                    </a:p>
                  </a:txBody>
                  <a:tcPr/>
                </a:tc>
                <a:tc>
                  <a:txBody>
                    <a:bodyPr/>
                    <a:lstStyle/>
                    <a:p>
                      <a:r>
                        <a:rPr lang="en-US" dirty="0"/>
                        <a:t>Personal Fitness/Health</a:t>
                      </a:r>
                    </a:p>
                  </a:txBody>
                  <a:tcPr/>
                </a:tc>
                <a:extLst>
                  <a:ext uri="{0D108BD9-81ED-4DB2-BD59-A6C34878D82A}">
                    <a16:rowId xmlns:a16="http://schemas.microsoft.com/office/drawing/2014/main" val="1501288713"/>
                  </a:ext>
                </a:extLst>
              </a:tr>
              <a:tr h="1034486">
                <a:tc>
                  <a:txBody>
                    <a:bodyPr/>
                    <a:lstStyle/>
                    <a:p>
                      <a:r>
                        <a:rPr lang="en-US" dirty="0"/>
                        <a:t>Math</a:t>
                      </a:r>
                    </a:p>
                  </a:txBody>
                  <a:tcPr/>
                </a:tc>
                <a:tc>
                  <a:txBody>
                    <a:bodyPr/>
                    <a:lstStyle/>
                    <a:p>
                      <a:r>
                        <a:rPr lang="en-US" dirty="0"/>
                        <a:t>American Government/Current Issues</a:t>
                      </a:r>
                    </a:p>
                  </a:txBody>
                  <a:tcPr/>
                </a:tc>
                <a:extLst>
                  <a:ext uri="{0D108BD9-81ED-4DB2-BD59-A6C34878D82A}">
                    <a16:rowId xmlns:a16="http://schemas.microsoft.com/office/drawing/2014/main" val="1584771702"/>
                  </a:ext>
                </a:extLst>
              </a:tr>
              <a:tr h="419019">
                <a:tc>
                  <a:txBody>
                    <a:bodyPr/>
                    <a:lstStyle/>
                    <a:p>
                      <a:r>
                        <a:rPr lang="en-US" dirty="0"/>
                        <a:t>Spanish/French</a:t>
                      </a:r>
                    </a:p>
                  </a:txBody>
                  <a:tcPr/>
                </a:tc>
                <a:tc>
                  <a:txBody>
                    <a:bodyPr/>
                    <a:lstStyle/>
                    <a:p>
                      <a:r>
                        <a:rPr lang="en-US" dirty="0"/>
                        <a:t>Environmental</a:t>
                      </a:r>
                      <a:r>
                        <a:rPr lang="en-US" baseline="0" dirty="0"/>
                        <a:t> Science</a:t>
                      </a:r>
                      <a:endParaRPr lang="en-US" dirty="0"/>
                    </a:p>
                  </a:txBody>
                  <a:tcPr/>
                </a:tc>
                <a:extLst>
                  <a:ext uri="{0D108BD9-81ED-4DB2-BD59-A6C34878D82A}">
                    <a16:rowId xmlns:a16="http://schemas.microsoft.com/office/drawing/2014/main" val="544826999"/>
                  </a:ext>
                </a:extLst>
              </a:tr>
              <a:tr h="419019">
                <a:tc>
                  <a:txBody>
                    <a:bodyPr/>
                    <a:lstStyle/>
                    <a:p>
                      <a:r>
                        <a:rPr lang="en-US" dirty="0"/>
                        <a:t>Elective</a:t>
                      </a:r>
                    </a:p>
                  </a:txBody>
                  <a:tcPr/>
                </a:tc>
                <a:tc>
                  <a:txBody>
                    <a:bodyPr/>
                    <a:lstStyle/>
                    <a:p>
                      <a:r>
                        <a:rPr lang="en-US" dirty="0"/>
                        <a:t>Elective</a:t>
                      </a:r>
                    </a:p>
                  </a:txBody>
                  <a:tcPr/>
                </a:tc>
                <a:extLst>
                  <a:ext uri="{0D108BD9-81ED-4DB2-BD59-A6C34878D82A}">
                    <a16:rowId xmlns:a16="http://schemas.microsoft.com/office/drawing/2014/main" val="3981650915"/>
                  </a:ext>
                </a:extLst>
              </a:tr>
            </a:tbl>
          </a:graphicData>
        </a:graphic>
      </p:graphicFrame>
      <p:sp>
        <p:nvSpPr>
          <p:cNvPr id="5" name="Text Placeholder 4"/>
          <p:cNvSpPr>
            <a:spLocks noGrp="1"/>
          </p:cNvSpPr>
          <p:nvPr>
            <p:ph type="body" sz="quarter" idx="3"/>
          </p:nvPr>
        </p:nvSpPr>
        <p:spPr/>
        <p:txBody>
          <a:bodyPr/>
          <a:lstStyle/>
          <a:p>
            <a:pPr algn="ctr"/>
            <a:r>
              <a:rPr lang="en-US" dirty="0">
                <a:solidFill>
                  <a:schemeClr val="bg2">
                    <a:lumMod val="50000"/>
                  </a:schemeClr>
                </a:solidFill>
              </a:rPr>
              <a:t>9</a:t>
            </a:r>
            <a:r>
              <a:rPr lang="en-US" baseline="30000" dirty="0">
                <a:solidFill>
                  <a:schemeClr val="bg2">
                    <a:lumMod val="50000"/>
                  </a:schemeClr>
                </a:solidFill>
              </a:rPr>
              <a:t>th</a:t>
            </a:r>
            <a:r>
              <a:rPr lang="en-US" dirty="0">
                <a:solidFill>
                  <a:schemeClr val="bg2">
                    <a:lumMod val="50000"/>
                  </a:schemeClr>
                </a:solidFill>
              </a:rPr>
              <a:t> Grade IB Prep Sample Schedule</a:t>
            </a:r>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2607869724"/>
              </p:ext>
            </p:extLst>
          </p:nvPr>
        </p:nvGraphicFramePr>
        <p:xfrm>
          <a:off x="5807075" y="1262063"/>
          <a:ext cx="4929188" cy="2392680"/>
        </p:xfrm>
        <a:graphic>
          <a:graphicData uri="http://schemas.openxmlformats.org/drawingml/2006/table">
            <a:tbl>
              <a:tblPr firstRow="1" bandRow="1">
                <a:tableStyleId>{5C22544A-7EE6-4342-B048-85BDC9FD1C3A}</a:tableStyleId>
              </a:tblPr>
              <a:tblGrid>
                <a:gridCol w="2464594">
                  <a:extLst>
                    <a:ext uri="{9D8B030D-6E8A-4147-A177-3AD203B41FA5}">
                      <a16:colId xmlns:a16="http://schemas.microsoft.com/office/drawing/2014/main" val="397346744"/>
                    </a:ext>
                  </a:extLst>
                </a:gridCol>
                <a:gridCol w="2464594">
                  <a:extLst>
                    <a:ext uri="{9D8B030D-6E8A-4147-A177-3AD203B41FA5}">
                      <a16:colId xmlns:a16="http://schemas.microsoft.com/office/drawing/2014/main" val="2410221231"/>
                    </a:ext>
                  </a:extLst>
                </a:gridCol>
              </a:tblGrid>
              <a:tr h="370840">
                <a:tc>
                  <a:txBody>
                    <a:bodyPr/>
                    <a:lstStyle/>
                    <a:p>
                      <a:pPr algn="ctr"/>
                      <a:r>
                        <a:rPr lang="en-US" dirty="0"/>
                        <a:t>1</a:t>
                      </a:r>
                      <a:r>
                        <a:rPr lang="en-US" baseline="30000" dirty="0"/>
                        <a:t>st</a:t>
                      </a:r>
                      <a:r>
                        <a:rPr lang="en-US" dirty="0"/>
                        <a:t> Semester</a:t>
                      </a:r>
                    </a:p>
                  </a:txBody>
                  <a:tcPr/>
                </a:tc>
                <a:tc>
                  <a:txBody>
                    <a:bodyPr/>
                    <a:lstStyle/>
                    <a:p>
                      <a:pPr algn="ctr"/>
                      <a:r>
                        <a:rPr lang="en-US" dirty="0"/>
                        <a:t>2</a:t>
                      </a:r>
                      <a:r>
                        <a:rPr lang="en-US" baseline="30000" dirty="0"/>
                        <a:t>nd</a:t>
                      </a:r>
                      <a:r>
                        <a:rPr lang="en-US" dirty="0"/>
                        <a:t> Semester</a:t>
                      </a:r>
                    </a:p>
                  </a:txBody>
                  <a:tcPr/>
                </a:tc>
                <a:extLst>
                  <a:ext uri="{0D108BD9-81ED-4DB2-BD59-A6C34878D82A}">
                    <a16:rowId xmlns:a16="http://schemas.microsoft.com/office/drawing/2014/main" val="336169728"/>
                  </a:ext>
                </a:extLst>
              </a:tr>
              <a:tr h="370840">
                <a:tc>
                  <a:txBody>
                    <a:bodyPr/>
                    <a:lstStyle/>
                    <a:p>
                      <a:r>
                        <a:rPr lang="en-US" dirty="0"/>
                        <a:t>9</a:t>
                      </a:r>
                      <a:r>
                        <a:rPr lang="en-US" baseline="30000" dirty="0"/>
                        <a:t>th</a:t>
                      </a:r>
                      <a:r>
                        <a:rPr lang="en-US" dirty="0"/>
                        <a:t> Grade Literature</a:t>
                      </a:r>
                    </a:p>
                  </a:txBody>
                  <a:tcPr/>
                </a:tc>
                <a:tc>
                  <a:txBody>
                    <a:bodyPr/>
                    <a:lstStyle/>
                    <a:p>
                      <a:r>
                        <a:rPr lang="en-US" dirty="0"/>
                        <a:t>Personal Fitness/Health</a:t>
                      </a:r>
                    </a:p>
                  </a:txBody>
                  <a:tcPr/>
                </a:tc>
                <a:extLst>
                  <a:ext uri="{0D108BD9-81ED-4DB2-BD59-A6C34878D82A}">
                    <a16:rowId xmlns:a16="http://schemas.microsoft.com/office/drawing/2014/main" val="148533657"/>
                  </a:ext>
                </a:extLst>
              </a:tr>
              <a:tr h="370840">
                <a:tc>
                  <a:txBody>
                    <a:bodyPr/>
                    <a:lstStyle/>
                    <a:p>
                      <a:r>
                        <a:rPr lang="en-US" dirty="0"/>
                        <a:t>Math</a:t>
                      </a:r>
                    </a:p>
                  </a:txBody>
                  <a:tcPr/>
                </a:tc>
                <a:tc>
                  <a:txBody>
                    <a:bodyPr/>
                    <a:lstStyle/>
                    <a:p>
                      <a:r>
                        <a:rPr lang="en-US" dirty="0"/>
                        <a:t>Accelerated Biology</a:t>
                      </a:r>
                    </a:p>
                  </a:txBody>
                  <a:tcPr/>
                </a:tc>
                <a:extLst>
                  <a:ext uri="{0D108BD9-81ED-4DB2-BD59-A6C34878D82A}">
                    <a16:rowId xmlns:a16="http://schemas.microsoft.com/office/drawing/2014/main" val="122999464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AP Government A</a:t>
                      </a:r>
                    </a:p>
                  </a:txBody>
                  <a:tcPr/>
                </a:tc>
                <a:tc>
                  <a:txBody>
                    <a:bodyPr/>
                    <a:lstStyle/>
                    <a:p>
                      <a:r>
                        <a:rPr lang="en-US" dirty="0"/>
                        <a:t>AP Government B</a:t>
                      </a:r>
                    </a:p>
                    <a:p>
                      <a:endParaRPr lang="en-US" dirty="0"/>
                    </a:p>
                  </a:txBody>
                  <a:tcPr/>
                </a:tc>
                <a:extLst>
                  <a:ext uri="{0D108BD9-81ED-4DB2-BD59-A6C34878D82A}">
                    <a16:rowId xmlns:a16="http://schemas.microsoft.com/office/drawing/2014/main" val="2951644270"/>
                  </a:ext>
                </a:extLst>
              </a:tr>
              <a:tr h="370840">
                <a:tc>
                  <a:txBody>
                    <a:bodyPr/>
                    <a:lstStyle/>
                    <a:p>
                      <a:r>
                        <a:rPr lang="en-US" dirty="0"/>
                        <a:t>Spanish/French</a:t>
                      </a:r>
                    </a:p>
                  </a:txBody>
                  <a:tcPr/>
                </a:tc>
                <a:tc>
                  <a:txBody>
                    <a:bodyPr/>
                    <a:lstStyle/>
                    <a:p>
                      <a:r>
                        <a:rPr lang="en-US" dirty="0"/>
                        <a:t>Elective</a:t>
                      </a:r>
                    </a:p>
                  </a:txBody>
                  <a:tcPr/>
                </a:tc>
                <a:extLst>
                  <a:ext uri="{0D108BD9-81ED-4DB2-BD59-A6C34878D82A}">
                    <a16:rowId xmlns:a16="http://schemas.microsoft.com/office/drawing/2014/main" val="109877713"/>
                  </a:ext>
                </a:extLst>
              </a:tr>
            </a:tbl>
          </a:graphicData>
        </a:graphic>
      </p:graphicFrame>
    </p:spTree>
    <p:extLst>
      <p:ext uri="{BB962C8B-B14F-4D97-AF65-F5344CB8AC3E}">
        <p14:creationId xmlns:p14="http://schemas.microsoft.com/office/powerpoint/2010/main" val="394277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0582" y="50033"/>
            <a:ext cx="8534400" cy="1507067"/>
          </a:xfrm>
        </p:spPr>
        <p:txBody>
          <a:bodyPr/>
          <a:lstStyle/>
          <a:p>
            <a:pPr algn="ctr"/>
            <a:r>
              <a:rPr lang="en-US" dirty="0"/>
              <a:t>9</a:t>
            </a:r>
            <a:r>
              <a:rPr lang="en-US" baseline="30000" dirty="0"/>
              <a:t>th</a:t>
            </a:r>
            <a:r>
              <a:rPr lang="en-US" dirty="0"/>
              <a:t> Grade Electives</a:t>
            </a:r>
          </a:p>
        </p:txBody>
      </p:sp>
      <p:sp>
        <p:nvSpPr>
          <p:cNvPr id="5" name="Text Placeholder 4"/>
          <p:cNvSpPr>
            <a:spLocks noGrp="1"/>
          </p:cNvSpPr>
          <p:nvPr>
            <p:ph sz="half" idx="1"/>
          </p:nvPr>
        </p:nvSpPr>
        <p:spPr>
          <a:xfrm>
            <a:off x="435039" y="1629957"/>
            <a:ext cx="4937655" cy="3615267"/>
          </a:xfrm>
        </p:spPr>
        <p:txBody>
          <a:bodyPr>
            <a:noAutofit/>
          </a:bodyPr>
          <a:lstStyle/>
          <a:p>
            <a:pPr marL="0" indent="0">
              <a:buNone/>
            </a:pPr>
            <a:r>
              <a:rPr lang="en-US" sz="2400" b="1" dirty="0">
                <a:solidFill>
                  <a:schemeClr val="bg1"/>
                </a:solidFill>
              </a:rPr>
              <a:t>Humanities</a:t>
            </a:r>
          </a:p>
          <a:p>
            <a:pPr>
              <a:buFont typeface="Arial" panose="020B0604020202020204" pitchFamily="34" charset="0"/>
              <a:buChar char="•"/>
            </a:pPr>
            <a:r>
              <a:rPr lang="en-US" b="1" dirty="0">
                <a:solidFill>
                  <a:schemeClr val="bg1"/>
                </a:solidFill>
              </a:rPr>
              <a:t>Visual Arts (50.0211000)</a:t>
            </a:r>
          </a:p>
          <a:p>
            <a:pPr>
              <a:buFont typeface="Arial" panose="020B0604020202020204" pitchFamily="34" charset="0"/>
              <a:buChar char="•"/>
            </a:pPr>
            <a:r>
              <a:rPr lang="en-US" b="1" dirty="0">
                <a:solidFill>
                  <a:schemeClr val="bg1"/>
                </a:solidFill>
              </a:rPr>
              <a:t>Drama (52.0210000)</a:t>
            </a:r>
          </a:p>
          <a:p>
            <a:pPr>
              <a:buFont typeface="Arial" panose="020B0604020202020204" pitchFamily="34" charset="0"/>
              <a:buChar char="•"/>
            </a:pPr>
            <a:r>
              <a:rPr lang="en-US" b="1" dirty="0">
                <a:solidFill>
                  <a:schemeClr val="bg1"/>
                </a:solidFill>
              </a:rPr>
              <a:t>Orchestra (53.0561000)</a:t>
            </a:r>
          </a:p>
          <a:p>
            <a:pPr>
              <a:buFont typeface="Arial" panose="020B0604020202020204" pitchFamily="34" charset="0"/>
              <a:buChar char="•"/>
            </a:pPr>
            <a:r>
              <a:rPr lang="en-US" b="1" dirty="0">
                <a:solidFill>
                  <a:schemeClr val="bg1"/>
                </a:solidFill>
              </a:rPr>
              <a:t>Band (53.0361000)</a:t>
            </a:r>
          </a:p>
          <a:p>
            <a:pPr>
              <a:buFont typeface="Arial" panose="020B0604020202020204" pitchFamily="34" charset="0"/>
              <a:buChar char="•"/>
            </a:pPr>
            <a:r>
              <a:rPr lang="en-US" b="1" dirty="0">
                <a:solidFill>
                  <a:schemeClr val="bg1"/>
                </a:solidFill>
              </a:rPr>
              <a:t>Chorus (52.0211000)</a:t>
            </a:r>
          </a:p>
          <a:p>
            <a:pPr marL="0" indent="0">
              <a:buNone/>
            </a:pPr>
            <a:r>
              <a:rPr lang="en-US" sz="2400" b="1" dirty="0">
                <a:solidFill>
                  <a:schemeClr val="bg1"/>
                </a:solidFill>
              </a:rPr>
              <a:t>PE/Health</a:t>
            </a:r>
          </a:p>
          <a:p>
            <a:pPr>
              <a:buFont typeface="Arial" panose="020B0604020202020204" pitchFamily="34" charset="0"/>
              <a:buChar char="•"/>
            </a:pPr>
            <a:r>
              <a:rPr lang="en-US" b="1" dirty="0">
                <a:solidFill>
                  <a:schemeClr val="bg1"/>
                </a:solidFill>
              </a:rPr>
              <a:t>Naval ROTC (28.0220000)</a:t>
            </a:r>
          </a:p>
          <a:p>
            <a:pPr>
              <a:buFont typeface="Arial" panose="020B0604020202020204" pitchFamily="34" charset="0"/>
              <a:buChar char="•"/>
            </a:pPr>
            <a:r>
              <a:rPr lang="en-US" b="1" dirty="0">
                <a:solidFill>
                  <a:schemeClr val="bg1"/>
                </a:solidFill>
              </a:rPr>
              <a:t>PE (36.0110000)</a:t>
            </a:r>
          </a:p>
          <a:p>
            <a:pPr marL="285750" indent="-285750">
              <a:buFont typeface="Arial" panose="020B0604020202020204" pitchFamily="34" charset="0"/>
              <a:buChar char="•"/>
            </a:pPr>
            <a:endParaRPr lang="en-US" sz="2000" dirty="0"/>
          </a:p>
        </p:txBody>
      </p:sp>
      <p:sp>
        <p:nvSpPr>
          <p:cNvPr id="6" name="Content Placeholder 5"/>
          <p:cNvSpPr>
            <a:spLocks noGrp="1"/>
          </p:cNvSpPr>
          <p:nvPr>
            <p:ph sz="half" idx="2"/>
          </p:nvPr>
        </p:nvSpPr>
        <p:spPr>
          <a:xfrm>
            <a:off x="4847551" y="989922"/>
            <a:ext cx="6383867" cy="3111579"/>
          </a:xfrm>
        </p:spPr>
        <p:txBody>
          <a:bodyPr/>
          <a:lstStyle/>
          <a:p>
            <a:pPr marL="0" indent="0">
              <a:buNone/>
            </a:pPr>
            <a:r>
              <a:rPr lang="en-US" sz="2400" b="1" dirty="0">
                <a:solidFill>
                  <a:schemeClr val="bg1"/>
                </a:solidFill>
              </a:rPr>
              <a:t>CTAE (“Other” Section)</a:t>
            </a:r>
          </a:p>
          <a:p>
            <a:pPr>
              <a:buFont typeface="Arial" panose="020B0604020202020204" pitchFamily="34" charset="0"/>
              <a:buChar char="•"/>
            </a:pPr>
            <a:r>
              <a:rPr lang="en-US" b="1" dirty="0">
                <a:solidFill>
                  <a:schemeClr val="bg1"/>
                </a:solidFill>
              </a:rPr>
              <a:t>Intro to Business (07.4413000)</a:t>
            </a:r>
          </a:p>
          <a:p>
            <a:pPr>
              <a:buFont typeface="Arial" panose="020B0604020202020204" pitchFamily="34" charset="0"/>
              <a:buChar char="•"/>
            </a:pPr>
            <a:r>
              <a:rPr lang="en-US" b="1" dirty="0">
                <a:solidFill>
                  <a:schemeClr val="bg1"/>
                </a:solidFill>
              </a:rPr>
              <a:t>Food, Nutrition, &amp; Wellness (20.4161000)</a:t>
            </a:r>
          </a:p>
          <a:p>
            <a:pPr>
              <a:buFont typeface="Arial" panose="020B0604020202020204" pitchFamily="34" charset="0"/>
              <a:buChar char="•"/>
            </a:pPr>
            <a:r>
              <a:rPr lang="en-US" b="1" dirty="0">
                <a:solidFill>
                  <a:schemeClr val="bg1"/>
                </a:solidFill>
              </a:rPr>
              <a:t>Foundations of Engineering (21.4250000)</a:t>
            </a:r>
          </a:p>
          <a:p>
            <a:pPr>
              <a:buFont typeface="Arial" panose="020B0604020202020204" pitchFamily="34" charset="0"/>
              <a:buChar char="•"/>
            </a:pPr>
            <a:r>
              <a:rPr lang="en-US" b="1" dirty="0">
                <a:solidFill>
                  <a:schemeClr val="bg1"/>
                </a:solidFill>
              </a:rPr>
              <a:t>Intro to Graphic Arts and Design (48.5610000)</a:t>
            </a:r>
          </a:p>
          <a:p>
            <a:pPr>
              <a:buFont typeface="Arial" panose="020B0604020202020204" pitchFamily="34" charset="0"/>
              <a:buChar char="•"/>
            </a:pPr>
            <a:r>
              <a:rPr lang="en-US" b="1" dirty="0">
                <a:solidFill>
                  <a:schemeClr val="bg1"/>
                </a:solidFill>
              </a:rPr>
              <a:t>Interior Design (20.4410000)</a:t>
            </a:r>
          </a:p>
        </p:txBody>
      </p:sp>
    </p:spTree>
    <p:extLst>
      <p:ext uri="{BB962C8B-B14F-4D97-AF65-F5344CB8AC3E}">
        <p14:creationId xmlns:p14="http://schemas.microsoft.com/office/powerpoint/2010/main" val="733955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00" name="Rectangle 99">
            <a:extLst>
              <a:ext uri="{FF2B5EF4-FFF2-40B4-BE49-F238E27FC236}">
                <a16:creationId xmlns:a16="http://schemas.microsoft.com/office/drawing/2014/main" id="{4609862E-48F9-45AC-8D44-67A0268A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 y="2"/>
            <a:ext cx="12192000" cy="6858000"/>
          </a:xfrm>
          <a:prstGeom prst="rect">
            <a:avLst/>
          </a:prstGeom>
          <a:solidFill>
            <a:schemeClr val="bg2">
              <a:alpha val="6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2" name="Snip Diagonal Corner Rectangle 6">
            <a:extLst>
              <a:ext uri="{FF2B5EF4-FFF2-40B4-BE49-F238E27FC236}">
                <a16:creationId xmlns:a16="http://schemas.microsoft.com/office/drawing/2014/main" id="{2D5EEA8B-2D86-4D1D-96B3-6B8290303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snip2DiagRect">
            <a:avLst>
              <a:gd name="adj1" fmla="val 0"/>
              <a:gd name="adj2" fmla="val 37605"/>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01965" y="808567"/>
            <a:ext cx="10312399" cy="3505200"/>
          </a:xfrm>
        </p:spPr>
        <p:txBody>
          <a:bodyPr vert="horz" lIns="91440" tIns="45720" rIns="91440" bIns="45720" rtlCol="0" anchor="b">
            <a:normAutofit/>
          </a:bodyPr>
          <a:lstStyle/>
          <a:p>
            <a:pPr algn="ctr">
              <a:lnSpc>
                <a:spcPct val="90000"/>
              </a:lnSpc>
            </a:pPr>
            <a:br>
              <a:rPr lang="en-US" dirty="0"/>
            </a:br>
            <a:r>
              <a:rPr lang="en-US" b="1" dirty="0">
                <a:solidFill>
                  <a:schemeClr val="bg1"/>
                </a:solidFill>
              </a:rPr>
              <a:t>Entering Course Requests</a:t>
            </a:r>
            <a:br>
              <a:rPr lang="en-US" sz="2400" b="1" dirty="0">
                <a:solidFill>
                  <a:schemeClr val="bg1"/>
                </a:solidFill>
              </a:rPr>
            </a:br>
            <a:br>
              <a:rPr lang="en-US" sz="2400" b="1" dirty="0">
                <a:solidFill>
                  <a:schemeClr val="bg1"/>
                </a:solidFill>
              </a:rPr>
            </a:br>
            <a:br>
              <a:rPr lang="en-US" sz="2300" dirty="0">
                <a:solidFill>
                  <a:schemeClr val="bg1"/>
                </a:solidFill>
              </a:rPr>
            </a:br>
            <a:r>
              <a:rPr lang="en-US" sz="2300" dirty="0">
                <a:solidFill>
                  <a:schemeClr val="bg1"/>
                </a:solidFill>
              </a:rPr>
              <a:t>ALL course requests must be completed through your Infinite Campus student account.  </a:t>
            </a:r>
            <a:br>
              <a:rPr lang="en-US" sz="2300" dirty="0">
                <a:solidFill>
                  <a:schemeClr val="bg1"/>
                </a:solidFill>
              </a:rPr>
            </a:br>
            <a:br>
              <a:rPr lang="en-US" sz="2300" dirty="0">
                <a:solidFill>
                  <a:schemeClr val="bg1"/>
                </a:solidFill>
              </a:rPr>
            </a:br>
            <a:r>
              <a:rPr lang="en-US" sz="2300" dirty="0">
                <a:solidFill>
                  <a:schemeClr val="bg1"/>
                </a:solidFill>
              </a:rPr>
              <a:t>Course selections must be done on a laptop or desktop computer, a cell phone will not work. </a:t>
            </a:r>
          </a:p>
        </p:txBody>
      </p:sp>
    </p:spTree>
    <p:extLst>
      <p:ext uri="{BB962C8B-B14F-4D97-AF65-F5344CB8AC3E}">
        <p14:creationId xmlns:p14="http://schemas.microsoft.com/office/powerpoint/2010/main" val="264555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FD2-57A9-1343-B5B3-D8D484C1AFDB}"/>
              </a:ext>
            </a:extLst>
          </p:cNvPr>
          <p:cNvSpPr>
            <a:spLocks noGrp="1"/>
          </p:cNvSpPr>
          <p:nvPr>
            <p:ph type="title"/>
          </p:nvPr>
        </p:nvSpPr>
        <p:spPr>
          <a:xfrm>
            <a:off x="228599" y="265852"/>
            <a:ext cx="11819965" cy="1507067"/>
          </a:xfrm>
        </p:spPr>
        <p:txBody>
          <a:bodyPr/>
          <a:lstStyle/>
          <a:p>
            <a:pPr algn="ctr"/>
            <a:r>
              <a:rPr lang="en-US" dirty="0">
                <a:solidFill>
                  <a:schemeClr val="bg1"/>
                </a:solidFill>
              </a:rPr>
              <a:t>Need an infinite campus portal account?</a:t>
            </a:r>
          </a:p>
        </p:txBody>
      </p:sp>
      <p:sp>
        <p:nvSpPr>
          <p:cNvPr id="5" name="TextBox 4">
            <a:extLst>
              <a:ext uri="{FF2B5EF4-FFF2-40B4-BE49-F238E27FC236}">
                <a16:creationId xmlns:a16="http://schemas.microsoft.com/office/drawing/2014/main" id="{2663ECAB-5DE8-2D42-93DE-91F426BA12F4}"/>
              </a:ext>
            </a:extLst>
          </p:cNvPr>
          <p:cNvSpPr txBox="1"/>
          <p:nvPr/>
        </p:nvSpPr>
        <p:spPr>
          <a:xfrm>
            <a:off x="883920" y="2362200"/>
            <a:ext cx="9768840" cy="923330"/>
          </a:xfrm>
          <a:prstGeom prst="rect">
            <a:avLst/>
          </a:prstGeom>
          <a:noFill/>
        </p:spPr>
        <p:txBody>
          <a:bodyPr wrap="square" rtlCol="0">
            <a:spAutoFit/>
          </a:bodyPr>
          <a:lstStyle/>
          <a:p>
            <a:r>
              <a:rPr lang="en-US" dirty="0"/>
              <a:t>If you do not have a portal account or if you do not remember your user name, go to the </a:t>
            </a:r>
            <a:r>
              <a:rPr lang="en-US" dirty="0">
                <a:hlinkClick r:id="rId2"/>
              </a:rPr>
              <a:t>DCSD Portal Account Activation</a:t>
            </a:r>
            <a:r>
              <a:rPr lang="en-US" dirty="0"/>
              <a:t> to get your new account activation code. You can use the same link to look up your user name.</a:t>
            </a:r>
          </a:p>
        </p:txBody>
      </p:sp>
      <p:sp>
        <p:nvSpPr>
          <p:cNvPr id="6" name="TextBox 5">
            <a:extLst>
              <a:ext uri="{FF2B5EF4-FFF2-40B4-BE49-F238E27FC236}">
                <a16:creationId xmlns:a16="http://schemas.microsoft.com/office/drawing/2014/main" id="{F45D16CA-A3F9-914C-8CC9-CBBEAC16D18A}"/>
              </a:ext>
            </a:extLst>
          </p:cNvPr>
          <p:cNvSpPr txBox="1"/>
          <p:nvPr/>
        </p:nvSpPr>
        <p:spPr>
          <a:xfrm>
            <a:off x="883920" y="5391819"/>
            <a:ext cx="11308080" cy="646331"/>
          </a:xfrm>
          <a:prstGeom prst="rect">
            <a:avLst/>
          </a:prstGeom>
          <a:noFill/>
        </p:spPr>
        <p:txBody>
          <a:bodyPr wrap="square" rtlCol="0">
            <a:spAutoFit/>
          </a:bodyPr>
          <a:lstStyle/>
          <a:p>
            <a:r>
              <a:rPr lang="en-US" b="1" dirty="0"/>
              <a:t>DCSD Portal Account Activation Link:</a:t>
            </a:r>
          </a:p>
          <a:p>
            <a:r>
              <a:rPr lang="en-US" b="1" dirty="0"/>
              <a:t> https://campus.dekalb.k12.ga.us/campus//K12_Custom/</a:t>
            </a:r>
            <a:r>
              <a:rPr lang="en-US" b="1" dirty="0" err="1"/>
              <a:t>cParent</a:t>
            </a:r>
            <a:r>
              <a:rPr lang="en-US" b="1" dirty="0"/>
              <a:t>/</a:t>
            </a:r>
            <a:r>
              <a:rPr lang="en-US" b="1" dirty="0" err="1"/>
              <a:t>index.jsp?appName</a:t>
            </a:r>
            <a:r>
              <a:rPr lang="en-US" b="1" dirty="0"/>
              <a:t>=</a:t>
            </a:r>
            <a:r>
              <a:rPr lang="en-US" b="1" dirty="0" err="1"/>
              <a:t>dekalb</a:t>
            </a:r>
            <a:endParaRPr lang="en-US" b="1" dirty="0"/>
          </a:p>
        </p:txBody>
      </p:sp>
      <p:pic>
        <p:nvPicPr>
          <p:cNvPr id="8" name="Picture 7" descr="Graphical user interface, application&#10;&#10;Description automatically generated">
            <a:extLst>
              <a:ext uri="{FF2B5EF4-FFF2-40B4-BE49-F238E27FC236}">
                <a16:creationId xmlns:a16="http://schemas.microsoft.com/office/drawing/2014/main" id="{BEE66EA8-FC75-3942-A06A-A5C6FCA61E62}"/>
              </a:ext>
            </a:extLst>
          </p:cNvPr>
          <p:cNvPicPr>
            <a:picLocks noChangeAspect="1"/>
          </p:cNvPicPr>
          <p:nvPr/>
        </p:nvPicPr>
        <p:blipFill>
          <a:blip r:embed="rId3"/>
          <a:stretch>
            <a:fillRect/>
          </a:stretch>
        </p:blipFill>
        <p:spPr>
          <a:xfrm>
            <a:off x="2438399" y="3383557"/>
            <a:ext cx="5416550" cy="1882988"/>
          </a:xfrm>
          <a:prstGeom prst="rect">
            <a:avLst/>
          </a:prstGeom>
        </p:spPr>
      </p:pic>
    </p:spTree>
    <p:extLst>
      <p:ext uri="{BB962C8B-B14F-4D97-AF65-F5344CB8AC3E}">
        <p14:creationId xmlns:p14="http://schemas.microsoft.com/office/powerpoint/2010/main" val="243516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27" name="Group 98">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0" name="Straight Connector 99">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6" name="Rectangle 105">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160E8-F9AD-814C-AF49-60E9C4E3155F}"/>
              </a:ext>
            </a:extLst>
          </p:cNvPr>
          <p:cNvSpPr>
            <a:spLocks noGrp="1"/>
          </p:cNvSpPr>
          <p:nvPr>
            <p:ph type="title"/>
          </p:nvPr>
        </p:nvSpPr>
        <p:spPr>
          <a:xfrm>
            <a:off x="3175" y="68801"/>
            <a:ext cx="12185650" cy="3062279"/>
          </a:xfrm>
        </p:spPr>
        <p:txBody>
          <a:bodyPr vert="horz" lIns="91440" tIns="45720" rIns="91440" bIns="45720" rtlCol="0" anchor="t">
            <a:normAutofit/>
          </a:bodyPr>
          <a:lstStyle/>
          <a:p>
            <a:pPr algn="ctr">
              <a:lnSpc>
                <a:spcPct val="90000"/>
              </a:lnSpc>
            </a:pPr>
            <a:r>
              <a:rPr lang="en-US" sz="2400" dirty="0">
                <a:solidFill>
                  <a:schemeClr val="bg1"/>
                </a:solidFill>
              </a:rPr>
              <a:t>Login into Your student infinite campus account</a:t>
            </a:r>
            <a:br>
              <a:rPr lang="en-US" sz="2400" dirty="0"/>
            </a:br>
            <a:br>
              <a:rPr lang="en-US" sz="2400" dirty="0"/>
            </a:br>
            <a:endParaRPr lang="en-US" sz="2400" dirty="0"/>
          </a:p>
        </p:txBody>
      </p:sp>
      <p:sp>
        <p:nvSpPr>
          <p:cNvPr id="128"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09">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1" name="Straight Connector 110">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1818193B-F12F-D643-A285-DBF66DB9D0E3}"/>
              </a:ext>
            </a:extLst>
          </p:cNvPr>
          <p:cNvSpPr/>
          <p:nvPr/>
        </p:nvSpPr>
        <p:spPr>
          <a:xfrm>
            <a:off x="255804" y="6029879"/>
            <a:ext cx="10663022" cy="369332"/>
          </a:xfrm>
          <a:prstGeom prst="rect">
            <a:avLst/>
          </a:prstGeom>
        </p:spPr>
        <p:txBody>
          <a:bodyPr wrap="square">
            <a:spAutoFit/>
          </a:bodyPr>
          <a:lstStyle/>
          <a:p>
            <a:pPr algn="ctr"/>
            <a:r>
              <a:rPr lang="en-US" dirty="0"/>
              <a:t>https://campus.dekalb.k12.ga.us/campus/</a:t>
            </a:r>
            <a:r>
              <a:rPr lang="en-US" dirty="0" err="1"/>
              <a:t>dekalb.jsp</a:t>
            </a:r>
            <a:endParaRPr lang="en-US" dirty="0"/>
          </a:p>
        </p:txBody>
      </p:sp>
      <p:pic>
        <p:nvPicPr>
          <p:cNvPr id="98" name="Picture 97" descr="Graphical user interface, text, application&#10;&#10;Description automatically generated">
            <a:extLst>
              <a:ext uri="{FF2B5EF4-FFF2-40B4-BE49-F238E27FC236}">
                <a16:creationId xmlns:a16="http://schemas.microsoft.com/office/drawing/2014/main" id="{905CBFCF-4834-324A-B606-5E3C606A2875}"/>
              </a:ext>
            </a:extLst>
          </p:cNvPr>
          <p:cNvPicPr>
            <a:picLocks noChangeAspect="1"/>
          </p:cNvPicPr>
          <p:nvPr/>
        </p:nvPicPr>
        <p:blipFill>
          <a:blip r:embed="rId3"/>
          <a:stretch>
            <a:fillRect/>
          </a:stretch>
        </p:blipFill>
        <p:spPr>
          <a:xfrm>
            <a:off x="888597" y="876257"/>
            <a:ext cx="6024282" cy="4706471"/>
          </a:xfrm>
          <a:prstGeom prst="rect">
            <a:avLst/>
          </a:prstGeom>
        </p:spPr>
      </p:pic>
      <p:sp>
        <p:nvSpPr>
          <p:cNvPr id="105" name="Left Arrow 104">
            <a:extLst>
              <a:ext uri="{FF2B5EF4-FFF2-40B4-BE49-F238E27FC236}">
                <a16:creationId xmlns:a16="http://schemas.microsoft.com/office/drawing/2014/main" id="{812CFB33-718D-A147-B0EE-19957371BEEE}"/>
              </a:ext>
            </a:extLst>
          </p:cNvPr>
          <p:cNvSpPr/>
          <p:nvPr/>
        </p:nvSpPr>
        <p:spPr>
          <a:xfrm rot="19870804">
            <a:off x="2758440" y="1015455"/>
            <a:ext cx="1859280" cy="1209585"/>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a:t>
            </a:r>
          </a:p>
        </p:txBody>
      </p:sp>
      <p:sp>
        <p:nvSpPr>
          <p:cNvPr id="107" name="Right Arrow 106">
            <a:extLst>
              <a:ext uri="{FF2B5EF4-FFF2-40B4-BE49-F238E27FC236}">
                <a16:creationId xmlns:a16="http://schemas.microsoft.com/office/drawing/2014/main" id="{F3C75F37-2046-F84F-82F5-D57CCE7139B6}"/>
              </a:ext>
            </a:extLst>
          </p:cNvPr>
          <p:cNvSpPr/>
          <p:nvPr/>
        </p:nvSpPr>
        <p:spPr>
          <a:xfrm rot="19137637">
            <a:off x="-83042" y="4151611"/>
            <a:ext cx="1420171" cy="858593"/>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Parents</a:t>
            </a:r>
          </a:p>
        </p:txBody>
      </p:sp>
    </p:spTree>
    <p:extLst>
      <p:ext uri="{BB962C8B-B14F-4D97-AF65-F5344CB8AC3E}">
        <p14:creationId xmlns:p14="http://schemas.microsoft.com/office/powerpoint/2010/main" val="3953792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01EDB-C716-184F-8C30-3B6569C2202D}"/>
              </a:ext>
            </a:extLst>
          </p:cNvPr>
          <p:cNvSpPr>
            <a:spLocks noGrp="1"/>
          </p:cNvSpPr>
          <p:nvPr>
            <p:ph type="title"/>
          </p:nvPr>
        </p:nvSpPr>
        <p:spPr>
          <a:xfrm>
            <a:off x="7532709" y="628617"/>
            <a:ext cx="4343399" cy="3028983"/>
          </a:xfrm>
        </p:spPr>
        <p:txBody>
          <a:bodyPr vert="horz" lIns="91440" tIns="45720" rIns="91440" bIns="45720" rtlCol="0" anchor="b">
            <a:normAutofit/>
          </a:bodyPr>
          <a:lstStyle/>
          <a:p>
            <a:pPr>
              <a:lnSpc>
                <a:spcPct val="90000"/>
              </a:lnSpc>
            </a:pPr>
            <a:r>
              <a:rPr lang="en-US" sz="2300" dirty="0">
                <a:solidFill>
                  <a:schemeClr val="bg1"/>
                </a:solidFill>
              </a:rPr>
              <a:t>Student view after infinite campus login</a:t>
            </a:r>
            <a:br>
              <a:rPr lang="en-US" sz="2300" dirty="0">
                <a:solidFill>
                  <a:schemeClr val="bg1"/>
                </a:solidFill>
              </a:rPr>
            </a:br>
            <a:br>
              <a:rPr lang="en-US" sz="2300" dirty="0">
                <a:solidFill>
                  <a:schemeClr val="bg1"/>
                </a:solidFill>
              </a:rPr>
            </a:br>
            <a:r>
              <a:rPr lang="en-US" sz="2300" b="1" dirty="0">
                <a:solidFill>
                  <a:schemeClr val="bg1"/>
                </a:solidFill>
              </a:rPr>
              <a:t>After logging into Campus select academic plan from the Index.</a:t>
            </a:r>
            <a:endParaRPr lang="en-US" sz="2300" dirty="0">
              <a:solidFill>
                <a:schemeClr val="bg1"/>
              </a:solidFill>
            </a:endParaRPr>
          </a:p>
        </p:txBody>
      </p:sp>
      <p:sp>
        <p:nvSpPr>
          <p:cNvPr id="49"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Graphical user interface, application&#10;&#10;Description automatically generated">
            <a:extLst>
              <a:ext uri="{FF2B5EF4-FFF2-40B4-BE49-F238E27FC236}">
                <a16:creationId xmlns:a16="http://schemas.microsoft.com/office/drawing/2014/main" id="{297D0F73-8CB6-7A4E-801F-64D4BF8A9727}"/>
              </a:ext>
            </a:extLst>
          </p:cNvPr>
          <p:cNvPicPr>
            <a:picLocks noChangeAspect="1"/>
          </p:cNvPicPr>
          <p:nvPr/>
        </p:nvPicPr>
        <p:blipFill rotWithShape="1">
          <a:blip r:embed="rId2"/>
          <a:srcRect r="29431" b="-1"/>
          <a:stretch/>
        </p:blipFill>
        <p:spPr>
          <a:xfrm>
            <a:off x="834115" y="927633"/>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51" name="Group 50">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2" name="Straight Connector 51">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Down Arrow 32">
            <a:extLst>
              <a:ext uri="{FF2B5EF4-FFF2-40B4-BE49-F238E27FC236}">
                <a16:creationId xmlns:a16="http://schemas.microsoft.com/office/drawing/2014/main" id="{32F727CA-5DE6-1047-A603-9DDAC3F2AA3B}"/>
              </a:ext>
            </a:extLst>
          </p:cNvPr>
          <p:cNvSpPr/>
          <p:nvPr/>
        </p:nvSpPr>
        <p:spPr>
          <a:xfrm rot="5400000">
            <a:off x="1494314" y="3869548"/>
            <a:ext cx="999699" cy="575804"/>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49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7"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290" y="685800"/>
            <a:ext cx="4818656" cy="4603749"/>
          </a:xfrm>
        </p:spPr>
        <p:txBody>
          <a:bodyPr>
            <a:normAutofit/>
          </a:bodyPr>
          <a:lstStyle/>
          <a:p>
            <a:pPr algn="r"/>
            <a:r>
              <a:rPr lang="en-US" sz="5200" b="1"/>
              <a:t>Objectives</a:t>
            </a:r>
          </a:p>
        </p:txBody>
      </p:sp>
      <p:sp>
        <p:nvSpPr>
          <p:cNvPr id="138"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625651" y="685800"/>
            <a:ext cx="4878959" cy="4603749"/>
          </a:xfrm>
        </p:spPr>
        <p:txBody>
          <a:bodyPr>
            <a:normAutofit/>
          </a:bodyPr>
          <a:lstStyle/>
          <a:p>
            <a:pPr>
              <a:lnSpc>
                <a:spcPct val="90000"/>
              </a:lnSpc>
            </a:pPr>
            <a:r>
              <a:rPr lang="en-US" sz="1400" dirty="0">
                <a:solidFill>
                  <a:schemeClr val="tx1"/>
                </a:solidFill>
              </a:rPr>
              <a:t>GAFUTURES </a:t>
            </a:r>
          </a:p>
          <a:p>
            <a:pPr lvl="1">
              <a:lnSpc>
                <a:spcPct val="90000"/>
              </a:lnSpc>
            </a:pPr>
            <a:r>
              <a:rPr lang="en-US" sz="1400" dirty="0">
                <a:solidFill>
                  <a:schemeClr val="tx1"/>
                </a:solidFill>
              </a:rPr>
              <a:t>Purpose</a:t>
            </a:r>
          </a:p>
          <a:p>
            <a:pPr lvl="1">
              <a:lnSpc>
                <a:spcPct val="90000"/>
              </a:lnSpc>
            </a:pPr>
            <a:r>
              <a:rPr lang="en-US" sz="1400" dirty="0">
                <a:solidFill>
                  <a:schemeClr val="tx1"/>
                </a:solidFill>
              </a:rPr>
              <a:t>How to create a GAFUTURES account</a:t>
            </a:r>
          </a:p>
          <a:p>
            <a:pPr lvl="1">
              <a:lnSpc>
                <a:spcPct val="90000"/>
              </a:lnSpc>
            </a:pPr>
            <a:r>
              <a:rPr lang="en-US" sz="1400" dirty="0">
                <a:solidFill>
                  <a:schemeClr val="tx1"/>
                </a:solidFill>
              </a:rPr>
              <a:t>HOPE GPA</a:t>
            </a:r>
          </a:p>
          <a:p>
            <a:pPr lvl="1">
              <a:lnSpc>
                <a:spcPct val="90000"/>
              </a:lnSpc>
            </a:pPr>
            <a:r>
              <a:rPr lang="en-US" sz="1400" dirty="0">
                <a:solidFill>
                  <a:schemeClr val="tx1"/>
                </a:solidFill>
              </a:rPr>
              <a:t>HOPE Rigor course requirements             </a:t>
            </a:r>
          </a:p>
          <a:p>
            <a:pPr marL="285750" lvl="1">
              <a:lnSpc>
                <a:spcPct val="90000"/>
              </a:lnSpc>
            </a:pPr>
            <a:r>
              <a:rPr lang="en-US" sz="1400" dirty="0">
                <a:solidFill>
                  <a:schemeClr val="tx1"/>
                </a:solidFill>
              </a:rPr>
              <a:t>DeKalb County School District  High School Promotion Policy</a:t>
            </a:r>
          </a:p>
          <a:p>
            <a:pPr marL="285750" lvl="1">
              <a:lnSpc>
                <a:spcPct val="90000"/>
              </a:lnSpc>
            </a:pPr>
            <a:r>
              <a:rPr lang="en-US" sz="1400" dirty="0">
                <a:solidFill>
                  <a:schemeClr val="tx1"/>
                </a:solidFill>
              </a:rPr>
              <a:t>DeKalb County School District Graduation Requirements</a:t>
            </a:r>
          </a:p>
          <a:p>
            <a:pPr>
              <a:lnSpc>
                <a:spcPct val="90000"/>
              </a:lnSpc>
            </a:pPr>
            <a:r>
              <a:rPr lang="en-US" sz="1400" dirty="0">
                <a:solidFill>
                  <a:schemeClr val="tx1"/>
                </a:solidFill>
              </a:rPr>
              <a:t>Summer School Options</a:t>
            </a:r>
          </a:p>
          <a:p>
            <a:pPr>
              <a:lnSpc>
                <a:spcPct val="90000"/>
              </a:lnSpc>
            </a:pPr>
            <a:r>
              <a:rPr lang="en-US" sz="1400" dirty="0">
                <a:solidFill>
                  <a:schemeClr val="tx1"/>
                </a:solidFill>
              </a:rPr>
              <a:t>DUAL Enrollment in Georgia</a:t>
            </a:r>
          </a:p>
          <a:p>
            <a:pPr>
              <a:lnSpc>
                <a:spcPct val="90000"/>
              </a:lnSpc>
            </a:pPr>
            <a:r>
              <a:rPr lang="en-US" sz="1400" dirty="0">
                <a:solidFill>
                  <a:schemeClr val="tx1"/>
                </a:solidFill>
              </a:rPr>
              <a:t>Elective Course Selection in Infinite Campus</a:t>
            </a:r>
          </a:p>
          <a:p>
            <a:pPr>
              <a:lnSpc>
                <a:spcPct val="90000"/>
              </a:lnSpc>
            </a:pPr>
            <a:endParaRPr lang="en-US" sz="1400" dirty="0">
              <a:solidFill>
                <a:schemeClr val="tx1"/>
              </a:solidFill>
            </a:endParaRPr>
          </a:p>
          <a:p>
            <a:pPr marL="0" indent="0">
              <a:lnSpc>
                <a:spcPct val="90000"/>
              </a:lnSpc>
              <a:buNone/>
            </a:pPr>
            <a:endParaRPr lang="en-US" sz="1400" dirty="0">
              <a:solidFill>
                <a:schemeClr val="tx1"/>
              </a:solidFill>
            </a:endParaRPr>
          </a:p>
          <a:p>
            <a:pPr>
              <a:lnSpc>
                <a:spcPct val="90000"/>
              </a:lnSpc>
            </a:pPr>
            <a:endParaRPr lang="en-US" sz="1400" dirty="0">
              <a:solidFill>
                <a:schemeClr val="tx1"/>
              </a:solidFill>
            </a:endParaRPr>
          </a:p>
        </p:txBody>
      </p:sp>
    </p:spTree>
    <p:extLst>
      <p:ext uri="{BB962C8B-B14F-4D97-AF65-F5344CB8AC3E}">
        <p14:creationId xmlns:p14="http://schemas.microsoft.com/office/powerpoint/2010/main" val="84665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E5F8-7EA4-5940-98C1-8962987A2E52}"/>
              </a:ext>
            </a:extLst>
          </p:cNvPr>
          <p:cNvSpPr>
            <a:spLocks noGrp="1"/>
          </p:cNvSpPr>
          <p:nvPr>
            <p:ph type="title"/>
          </p:nvPr>
        </p:nvSpPr>
        <p:spPr>
          <a:xfrm>
            <a:off x="1828800" y="-108374"/>
            <a:ext cx="8534400" cy="891645"/>
          </a:xfrm>
        </p:spPr>
        <p:txBody>
          <a:bodyPr/>
          <a:lstStyle/>
          <a:p>
            <a:pPr algn="ctr"/>
            <a:r>
              <a:rPr lang="en-US" b="1" dirty="0">
                <a:solidFill>
                  <a:schemeClr val="bg1"/>
                </a:solidFill>
              </a:rPr>
              <a:t>Diploma Type</a:t>
            </a:r>
          </a:p>
        </p:txBody>
      </p:sp>
      <p:sp>
        <p:nvSpPr>
          <p:cNvPr id="3" name="Text Placeholder 2">
            <a:extLst>
              <a:ext uri="{FF2B5EF4-FFF2-40B4-BE49-F238E27FC236}">
                <a16:creationId xmlns:a16="http://schemas.microsoft.com/office/drawing/2014/main" id="{90FF0772-7184-A14A-8CBA-BDFC9EFB6E20}"/>
              </a:ext>
            </a:extLst>
          </p:cNvPr>
          <p:cNvSpPr>
            <a:spLocks noGrp="1"/>
          </p:cNvSpPr>
          <p:nvPr>
            <p:ph type="body" idx="1"/>
          </p:nvPr>
        </p:nvSpPr>
        <p:spPr>
          <a:xfrm>
            <a:off x="0" y="920353"/>
            <a:ext cx="4649787" cy="576262"/>
          </a:xfrm>
        </p:spPr>
        <p:txBody>
          <a:bodyPr/>
          <a:lstStyle/>
          <a:p>
            <a:r>
              <a:rPr lang="en-US" sz="1800" dirty="0">
                <a:solidFill>
                  <a:schemeClr val="bg1"/>
                </a:solidFill>
              </a:rPr>
              <a:t>ALL 8</a:t>
            </a:r>
            <a:r>
              <a:rPr lang="en-US" sz="1800" baseline="30000" dirty="0">
                <a:solidFill>
                  <a:schemeClr val="bg1"/>
                </a:solidFill>
              </a:rPr>
              <a:t>TH</a:t>
            </a:r>
            <a:r>
              <a:rPr lang="en-US" sz="1800" dirty="0">
                <a:solidFill>
                  <a:schemeClr val="bg1"/>
                </a:solidFill>
              </a:rPr>
              <a:t> GRADE STUDENT’S DIPLOMA TYPE IS PRESELECTED FOR THE COLLEGE PREP WITH HUMANITIES.</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70C01BAB-2D14-9F42-BCC6-BDCA9FC436E4}"/>
              </a:ext>
            </a:extLst>
          </p:cNvPr>
          <p:cNvPicPr>
            <a:picLocks noGrp="1" noChangeAspect="1"/>
          </p:cNvPicPr>
          <p:nvPr>
            <p:ph sz="half" idx="2"/>
          </p:nvPr>
        </p:nvPicPr>
        <p:blipFill>
          <a:blip r:embed="rId2"/>
          <a:stretch>
            <a:fillRect/>
          </a:stretch>
        </p:blipFill>
        <p:spPr>
          <a:xfrm>
            <a:off x="1" y="1585040"/>
            <a:ext cx="5088618" cy="5151039"/>
          </a:xfrm>
        </p:spPr>
      </p:pic>
      <p:sp>
        <p:nvSpPr>
          <p:cNvPr id="5" name="Text Placeholder 4">
            <a:extLst>
              <a:ext uri="{FF2B5EF4-FFF2-40B4-BE49-F238E27FC236}">
                <a16:creationId xmlns:a16="http://schemas.microsoft.com/office/drawing/2014/main" id="{A25C475D-03C2-BC42-B4DE-8D8527D726CD}"/>
              </a:ext>
            </a:extLst>
          </p:cNvPr>
          <p:cNvSpPr>
            <a:spLocks noGrp="1"/>
          </p:cNvSpPr>
          <p:nvPr>
            <p:ph type="body" sz="quarter" idx="3"/>
          </p:nvPr>
        </p:nvSpPr>
        <p:spPr>
          <a:xfrm>
            <a:off x="6309757" y="871696"/>
            <a:ext cx="5699363" cy="576262"/>
          </a:xfrm>
        </p:spPr>
        <p:txBody>
          <a:bodyPr/>
          <a:lstStyle/>
          <a:p>
            <a:r>
              <a:rPr lang="en-US" sz="1800" dirty="0">
                <a:solidFill>
                  <a:schemeClr val="bg1"/>
                </a:solidFill>
              </a:rPr>
              <a:t> ALL 8</a:t>
            </a:r>
            <a:r>
              <a:rPr lang="en-US" sz="1800" baseline="30000" dirty="0">
                <a:solidFill>
                  <a:schemeClr val="bg1"/>
                </a:solidFill>
              </a:rPr>
              <a:t>TH</a:t>
            </a:r>
            <a:r>
              <a:rPr lang="en-US" sz="1800" dirty="0">
                <a:solidFill>
                  <a:schemeClr val="bg1"/>
                </a:solidFill>
              </a:rPr>
              <a:t> GRADE STUDENT’S AND PARENTS’ MAY CHANGE THE DIPLOMA TYPE HERE.</a:t>
            </a:r>
          </a:p>
        </p:txBody>
      </p:sp>
      <p:pic>
        <p:nvPicPr>
          <p:cNvPr id="10" name="Content Placeholder 9" descr="Graphical user interface, text, application&#10;&#10;Description automatically generated">
            <a:extLst>
              <a:ext uri="{FF2B5EF4-FFF2-40B4-BE49-F238E27FC236}">
                <a16:creationId xmlns:a16="http://schemas.microsoft.com/office/drawing/2014/main" id="{D4CD350A-B449-1942-AE8B-2282760609A7}"/>
              </a:ext>
            </a:extLst>
          </p:cNvPr>
          <p:cNvPicPr>
            <a:picLocks noGrp="1" noChangeAspect="1"/>
          </p:cNvPicPr>
          <p:nvPr>
            <p:ph sz="quarter" idx="4"/>
          </p:nvPr>
        </p:nvPicPr>
        <p:blipFill>
          <a:blip r:embed="rId3"/>
          <a:stretch>
            <a:fillRect/>
          </a:stretch>
        </p:blipFill>
        <p:spPr>
          <a:xfrm>
            <a:off x="6309757" y="1585040"/>
            <a:ext cx="5577443" cy="5151040"/>
          </a:xfrm>
        </p:spPr>
      </p:pic>
    </p:spTree>
    <p:extLst>
      <p:ext uri="{BB962C8B-B14F-4D97-AF65-F5344CB8AC3E}">
        <p14:creationId xmlns:p14="http://schemas.microsoft.com/office/powerpoint/2010/main" val="273974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 text, application&#10;&#10;Description automatically generated">
            <a:extLst>
              <a:ext uri="{FF2B5EF4-FFF2-40B4-BE49-F238E27FC236}">
                <a16:creationId xmlns:a16="http://schemas.microsoft.com/office/drawing/2014/main" id="{C05128FB-F597-2147-B211-D6BDC95281A1}"/>
              </a:ext>
            </a:extLst>
          </p:cNvPr>
          <p:cNvPicPr>
            <a:picLocks noGrp="1" noChangeAspect="1"/>
          </p:cNvPicPr>
          <p:nvPr>
            <p:ph sz="half" idx="2"/>
          </p:nvPr>
        </p:nvPicPr>
        <p:blipFill>
          <a:blip r:embed="rId3"/>
          <a:stretch>
            <a:fillRect/>
          </a:stretch>
        </p:blipFill>
        <p:spPr>
          <a:xfrm>
            <a:off x="289560" y="106681"/>
            <a:ext cx="7848600" cy="5166359"/>
          </a:xfrm>
        </p:spPr>
      </p:pic>
      <p:sp>
        <p:nvSpPr>
          <p:cNvPr id="16" name="TextBox 15">
            <a:extLst>
              <a:ext uri="{FF2B5EF4-FFF2-40B4-BE49-F238E27FC236}">
                <a16:creationId xmlns:a16="http://schemas.microsoft.com/office/drawing/2014/main" id="{8DBBFCA5-A337-D141-AB93-1DBA08DAA4C2}"/>
              </a:ext>
            </a:extLst>
          </p:cNvPr>
          <p:cNvSpPr txBox="1"/>
          <p:nvPr/>
        </p:nvSpPr>
        <p:spPr>
          <a:xfrm>
            <a:off x="8595360" y="609600"/>
            <a:ext cx="3200400" cy="4031873"/>
          </a:xfrm>
          <a:prstGeom prst="rect">
            <a:avLst/>
          </a:prstGeom>
          <a:noFill/>
        </p:spPr>
        <p:txBody>
          <a:bodyPr wrap="square" rtlCol="0">
            <a:spAutoFit/>
          </a:bodyPr>
          <a:lstStyle/>
          <a:p>
            <a:pPr algn="ctr"/>
            <a:r>
              <a:rPr lang="en-US" sz="3200" dirty="0">
                <a:solidFill>
                  <a:schemeClr val="bg1"/>
                </a:solidFill>
              </a:rPr>
              <a:t>Core </a:t>
            </a:r>
          </a:p>
          <a:p>
            <a:pPr algn="ctr"/>
            <a:r>
              <a:rPr lang="en-US" sz="3200" dirty="0">
                <a:solidFill>
                  <a:schemeClr val="bg1"/>
                </a:solidFill>
              </a:rPr>
              <a:t>&amp;</a:t>
            </a:r>
          </a:p>
          <a:p>
            <a:pPr algn="ctr"/>
            <a:r>
              <a:rPr lang="en-US" sz="3200" dirty="0">
                <a:solidFill>
                  <a:schemeClr val="bg1"/>
                </a:solidFill>
              </a:rPr>
              <a:t> Health/PE courses have been preselected for all 8</a:t>
            </a:r>
            <a:r>
              <a:rPr lang="en-US" sz="3200" baseline="30000" dirty="0">
                <a:solidFill>
                  <a:schemeClr val="bg1"/>
                </a:solidFill>
              </a:rPr>
              <a:t>th</a:t>
            </a:r>
            <a:r>
              <a:rPr lang="en-US" sz="3200" dirty="0">
                <a:solidFill>
                  <a:schemeClr val="bg1"/>
                </a:solidFill>
              </a:rPr>
              <a:t> grade students.</a:t>
            </a:r>
          </a:p>
        </p:txBody>
      </p:sp>
      <p:pic>
        <p:nvPicPr>
          <p:cNvPr id="18" name="Picture 17" descr="Graphical user interface&#10;&#10;Description automatically generated">
            <a:extLst>
              <a:ext uri="{FF2B5EF4-FFF2-40B4-BE49-F238E27FC236}">
                <a16:creationId xmlns:a16="http://schemas.microsoft.com/office/drawing/2014/main" id="{3B5AEF73-3100-3A4F-B85F-12912D3381F6}"/>
              </a:ext>
            </a:extLst>
          </p:cNvPr>
          <p:cNvPicPr>
            <a:picLocks noChangeAspect="1"/>
          </p:cNvPicPr>
          <p:nvPr/>
        </p:nvPicPr>
        <p:blipFill>
          <a:blip r:embed="rId4"/>
          <a:stretch>
            <a:fillRect/>
          </a:stretch>
        </p:blipFill>
        <p:spPr>
          <a:xfrm>
            <a:off x="4290060" y="5273040"/>
            <a:ext cx="3848100" cy="1333500"/>
          </a:xfrm>
          <a:prstGeom prst="rect">
            <a:avLst/>
          </a:prstGeom>
        </p:spPr>
      </p:pic>
    </p:spTree>
    <p:extLst>
      <p:ext uri="{BB962C8B-B14F-4D97-AF65-F5344CB8AC3E}">
        <p14:creationId xmlns:p14="http://schemas.microsoft.com/office/powerpoint/2010/main" val="166597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640" y="4330462"/>
            <a:ext cx="10134599" cy="2095500"/>
          </a:xfrm>
        </p:spPr>
        <p:txBody>
          <a:bodyPr>
            <a:normAutofit/>
          </a:bodyPr>
          <a:lstStyle/>
          <a:p>
            <a:r>
              <a:rPr lang="en-US" b="1" dirty="0">
                <a:solidFill>
                  <a:schemeClr val="bg1"/>
                </a:solidFill>
              </a:rPr>
              <a:t>When students build their course plan in the Portal, parents/guardians should be reviewing it. This ensures the student is taking the correct courses in the correct time frame with the adequate number  of credits in a certain term, with a desired amount of rigor and challenge.</a:t>
            </a:r>
          </a:p>
        </p:txBody>
      </p:sp>
      <p:pic>
        <p:nvPicPr>
          <p:cNvPr id="8" name="Picture 7"/>
          <p:cNvPicPr>
            <a:picLocks noChangeAspect="1"/>
          </p:cNvPicPr>
          <p:nvPr/>
        </p:nvPicPr>
        <p:blipFill>
          <a:blip r:embed="rId3"/>
          <a:stretch>
            <a:fillRect/>
          </a:stretch>
        </p:blipFill>
        <p:spPr>
          <a:xfrm>
            <a:off x="89479" y="92913"/>
            <a:ext cx="2121592" cy="1341236"/>
          </a:xfrm>
          <a:prstGeom prst="rect">
            <a:avLst/>
          </a:prstGeom>
        </p:spPr>
      </p:pic>
      <p:pic>
        <p:nvPicPr>
          <p:cNvPr id="5" name="Picture 4"/>
          <p:cNvPicPr>
            <a:picLocks noChangeAspect="1"/>
          </p:cNvPicPr>
          <p:nvPr/>
        </p:nvPicPr>
        <p:blipFill>
          <a:blip r:embed="rId4"/>
          <a:stretch>
            <a:fillRect/>
          </a:stretch>
        </p:blipFill>
        <p:spPr>
          <a:xfrm>
            <a:off x="3275079" y="1128723"/>
            <a:ext cx="6286500" cy="1651000"/>
          </a:xfrm>
          <a:prstGeom prst="rect">
            <a:avLst/>
          </a:prstGeom>
        </p:spPr>
      </p:pic>
      <p:sp>
        <p:nvSpPr>
          <p:cNvPr id="11" name="Rectangle 10"/>
          <p:cNvSpPr/>
          <p:nvPr/>
        </p:nvSpPr>
        <p:spPr>
          <a:xfrm>
            <a:off x="548640" y="2791687"/>
            <a:ext cx="10332720" cy="1569660"/>
          </a:xfrm>
          <a:prstGeom prst="rect">
            <a:avLst/>
          </a:prstGeom>
        </p:spPr>
        <p:txBody>
          <a:bodyPr wrap="square">
            <a:spAutoFit/>
          </a:bodyPr>
          <a:lstStyle/>
          <a:p>
            <a:r>
              <a:rPr lang="en-US" sz="2000" b="1" dirty="0">
                <a:solidFill>
                  <a:schemeClr val="bg1"/>
                </a:solidFill>
              </a:rPr>
              <a:t>The Course Plan tool contains a checkbox that indicates the parent/guardian approved the student’s plan based on the parent’s selection of the Approved by parent/legal guardian checkbox on the Portal Academic Planner screen.</a:t>
            </a:r>
          </a:p>
          <a:p>
            <a:endParaRPr lang="en-US" dirty="0"/>
          </a:p>
          <a:p>
            <a:endParaRPr lang="en-US" dirty="0"/>
          </a:p>
        </p:txBody>
      </p:sp>
    </p:spTree>
    <p:extLst>
      <p:ext uri="{BB962C8B-B14F-4D97-AF65-F5344CB8AC3E}">
        <p14:creationId xmlns:p14="http://schemas.microsoft.com/office/powerpoint/2010/main" val="221017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7D47-0835-5649-9476-42343713856F}"/>
              </a:ext>
            </a:extLst>
          </p:cNvPr>
          <p:cNvSpPr>
            <a:spLocks noGrp="1"/>
          </p:cNvSpPr>
          <p:nvPr>
            <p:ph type="title"/>
          </p:nvPr>
        </p:nvSpPr>
        <p:spPr>
          <a:xfrm>
            <a:off x="0" y="206586"/>
            <a:ext cx="11689080" cy="1507067"/>
          </a:xfrm>
        </p:spPr>
        <p:txBody>
          <a:bodyPr>
            <a:normAutofit fontScale="90000"/>
          </a:bodyPr>
          <a:lstStyle/>
          <a:p>
            <a:pPr algn="ctr"/>
            <a:r>
              <a:rPr lang="en-US" dirty="0">
                <a:solidFill>
                  <a:schemeClr val="bg1"/>
                </a:solidFill>
              </a:rPr>
              <a:t>8th grade students should select elective courses, foreign language &amp; alternate elective courses</a:t>
            </a:r>
          </a:p>
        </p:txBody>
      </p:sp>
      <p:pic>
        <p:nvPicPr>
          <p:cNvPr id="5" name="Content Placeholder 4" descr="Graphical user interface, text, application&#10;&#10;Description automatically generated">
            <a:extLst>
              <a:ext uri="{FF2B5EF4-FFF2-40B4-BE49-F238E27FC236}">
                <a16:creationId xmlns:a16="http://schemas.microsoft.com/office/drawing/2014/main" id="{011249F3-9DC9-4F4F-9B4A-FB183D077742}"/>
              </a:ext>
            </a:extLst>
          </p:cNvPr>
          <p:cNvPicPr>
            <a:picLocks noGrp="1" noChangeAspect="1"/>
          </p:cNvPicPr>
          <p:nvPr>
            <p:ph idx="1"/>
          </p:nvPr>
        </p:nvPicPr>
        <p:blipFill>
          <a:blip r:embed="rId2"/>
          <a:stretch>
            <a:fillRect/>
          </a:stretch>
        </p:blipFill>
        <p:spPr>
          <a:xfrm>
            <a:off x="1744345" y="3429000"/>
            <a:ext cx="7175500" cy="2933700"/>
          </a:xfrm>
        </p:spPr>
      </p:pic>
      <p:pic>
        <p:nvPicPr>
          <p:cNvPr id="7" name="Picture 6" descr="Text&#10;&#10;Description automatically generated">
            <a:extLst>
              <a:ext uri="{FF2B5EF4-FFF2-40B4-BE49-F238E27FC236}">
                <a16:creationId xmlns:a16="http://schemas.microsoft.com/office/drawing/2014/main" id="{1692C547-B4EC-5A4E-8898-AB9C487B353B}"/>
              </a:ext>
            </a:extLst>
          </p:cNvPr>
          <p:cNvPicPr>
            <a:picLocks noChangeAspect="1"/>
          </p:cNvPicPr>
          <p:nvPr/>
        </p:nvPicPr>
        <p:blipFill>
          <a:blip r:embed="rId3"/>
          <a:stretch>
            <a:fillRect/>
          </a:stretch>
        </p:blipFill>
        <p:spPr>
          <a:xfrm>
            <a:off x="1744345" y="2082800"/>
            <a:ext cx="7167880" cy="1346200"/>
          </a:xfrm>
          <a:prstGeom prst="rect">
            <a:avLst/>
          </a:prstGeom>
        </p:spPr>
      </p:pic>
    </p:spTree>
    <p:extLst>
      <p:ext uri="{BB962C8B-B14F-4D97-AF65-F5344CB8AC3E}">
        <p14:creationId xmlns:p14="http://schemas.microsoft.com/office/powerpoint/2010/main" val="1401561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B62-7312-7647-AF95-1FDC9767353E}"/>
              </a:ext>
            </a:extLst>
          </p:cNvPr>
          <p:cNvSpPr>
            <a:spLocks noGrp="1"/>
          </p:cNvSpPr>
          <p:nvPr>
            <p:ph type="title"/>
          </p:nvPr>
        </p:nvSpPr>
        <p:spPr>
          <a:xfrm>
            <a:off x="1385252" y="20319"/>
            <a:ext cx="8534400" cy="1507067"/>
          </a:xfrm>
        </p:spPr>
        <p:txBody>
          <a:bodyPr/>
          <a:lstStyle/>
          <a:p>
            <a:pPr algn="ctr"/>
            <a:r>
              <a:rPr lang="en-US" dirty="0">
                <a:solidFill>
                  <a:schemeClr val="bg1"/>
                </a:solidFill>
              </a:rPr>
              <a:t>Save course selections</a:t>
            </a:r>
          </a:p>
        </p:txBody>
      </p:sp>
      <p:pic>
        <p:nvPicPr>
          <p:cNvPr id="5" name="Content Placeholder 4" descr="Graphical user interface, text&#10;&#10;Description automatically generated">
            <a:extLst>
              <a:ext uri="{FF2B5EF4-FFF2-40B4-BE49-F238E27FC236}">
                <a16:creationId xmlns:a16="http://schemas.microsoft.com/office/drawing/2014/main" id="{DC3B28ED-BE9A-B94F-A296-47A9CD579041}"/>
              </a:ext>
            </a:extLst>
          </p:cNvPr>
          <p:cNvPicPr>
            <a:picLocks noGrp="1" noChangeAspect="1"/>
          </p:cNvPicPr>
          <p:nvPr>
            <p:ph idx="1"/>
          </p:nvPr>
        </p:nvPicPr>
        <p:blipFill>
          <a:blip r:embed="rId2"/>
          <a:stretch>
            <a:fillRect/>
          </a:stretch>
        </p:blipFill>
        <p:spPr>
          <a:xfrm>
            <a:off x="762000" y="1328622"/>
            <a:ext cx="8336279" cy="5394959"/>
          </a:xfrm>
        </p:spPr>
      </p:pic>
      <p:sp>
        <p:nvSpPr>
          <p:cNvPr id="6" name="Down Arrow 5">
            <a:extLst>
              <a:ext uri="{FF2B5EF4-FFF2-40B4-BE49-F238E27FC236}">
                <a16:creationId xmlns:a16="http://schemas.microsoft.com/office/drawing/2014/main" id="{B6CDEB83-6B5C-4B4F-BEA5-DCA3882C94A0}"/>
              </a:ext>
            </a:extLst>
          </p:cNvPr>
          <p:cNvSpPr/>
          <p:nvPr/>
        </p:nvSpPr>
        <p:spPr>
          <a:xfrm rot="5400000">
            <a:off x="5356863" y="488933"/>
            <a:ext cx="1109539" cy="2349942"/>
          </a:xfrm>
          <a:prstGeom prst="downArrow">
            <a:avLst>
              <a:gd name="adj1" fmla="val 50000"/>
              <a:gd name="adj2" fmla="val 55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04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1394-D09F-10B5-2BCD-43E44099AB61}"/>
              </a:ext>
            </a:extLst>
          </p:cNvPr>
          <p:cNvSpPr>
            <a:spLocks noGrp="1"/>
          </p:cNvSpPr>
          <p:nvPr>
            <p:ph type="title"/>
          </p:nvPr>
        </p:nvSpPr>
        <p:spPr>
          <a:xfrm>
            <a:off x="1267933" y="0"/>
            <a:ext cx="8534400" cy="1507067"/>
          </a:xfrm>
        </p:spPr>
        <p:txBody>
          <a:bodyPr>
            <a:normAutofit/>
          </a:bodyPr>
          <a:lstStyle/>
          <a:p>
            <a:pPr algn="ctr"/>
            <a:r>
              <a:rPr lang="en-US" sz="4000" b="1" dirty="0">
                <a:solidFill>
                  <a:schemeClr val="bg1"/>
                </a:solidFill>
              </a:rPr>
              <a:t>QUESTIONS???</a:t>
            </a:r>
          </a:p>
        </p:txBody>
      </p:sp>
      <p:pic>
        <p:nvPicPr>
          <p:cNvPr id="7" name="Content Placeholder 6">
            <a:extLst>
              <a:ext uri="{FF2B5EF4-FFF2-40B4-BE49-F238E27FC236}">
                <a16:creationId xmlns:a16="http://schemas.microsoft.com/office/drawing/2014/main" id="{8C3CAE1F-9659-8755-AE39-54A88A73A5C7}"/>
              </a:ext>
            </a:extLst>
          </p:cNvPr>
          <p:cNvPicPr>
            <a:picLocks noGrp="1" noChangeAspect="1"/>
          </p:cNvPicPr>
          <p:nvPr>
            <p:ph idx="1"/>
          </p:nvPr>
        </p:nvPicPr>
        <p:blipFill>
          <a:blip r:embed="rId2"/>
          <a:stretch>
            <a:fillRect/>
          </a:stretch>
        </p:blipFill>
        <p:spPr>
          <a:xfrm>
            <a:off x="3714475" y="1294881"/>
            <a:ext cx="3641316" cy="3614738"/>
          </a:xfrm>
        </p:spPr>
      </p:pic>
      <p:sp>
        <p:nvSpPr>
          <p:cNvPr id="11" name="TextBox 10">
            <a:extLst>
              <a:ext uri="{FF2B5EF4-FFF2-40B4-BE49-F238E27FC236}">
                <a16:creationId xmlns:a16="http://schemas.microsoft.com/office/drawing/2014/main" id="{0091B40F-A145-4685-88F0-B8528CD30A26}"/>
              </a:ext>
            </a:extLst>
          </p:cNvPr>
          <p:cNvSpPr txBox="1"/>
          <p:nvPr/>
        </p:nvSpPr>
        <p:spPr>
          <a:xfrm>
            <a:off x="1852022" y="4758070"/>
            <a:ext cx="7621772" cy="1200329"/>
          </a:xfrm>
          <a:prstGeom prst="rect">
            <a:avLst/>
          </a:prstGeom>
          <a:noFill/>
        </p:spPr>
        <p:txBody>
          <a:bodyPr wrap="square">
            <a:spAutoFit/>
          </a:bodyPr>
          <a:lstStyle/>
          <a:p>
            <a:br>
              <a:rPr lang="en-US" sz="3600" dirty="0">
                <a:solidFill>
                  <a:schemeClr val="bg1"/>
                </a:solidFill>
              </a:rPr>
            </a:br>
            <a:r>
              <a:rPr lang="en-US" sz="3600" b="0" i="0" u="sng" dirty="0">
                <a:solidFill>
                  <a:schemeClr val="bg1"/>
                </a:solidFill>
                <a:effectLst/>
                <a:latin typeface="Calibri" panose="020F0502020204030204" pitchFamily="34" charset="0"/>
              </a:rPr>
              <a:t>https://forms.office.com/r/UMZiU9Jvex</a:t>
            </a:r>
            <a:endParaRPr lang="en-US" sz="3600" dirty="0">
              <a:solidFill>
                <a:schemeClr val="bg1"/>
              </a:solidFill>
            </a:endParaRPr>
          </a:p>
        </p:txBody>
      </p:sp>
    </p:spTree>
    <p:extLst>
      <p:ext uri="{BB962C8B-B14F-4D97-AF65-F5344CB8AC3E}">
        <p14:creationId xmlns:p14="http://schemas.microsoft.com/office/powerpoint/2010/main" val="405056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55AC-0188-224B-BE20-9FA52DF2EE53}"/>
              </a:ext>
            </a:extLst>
          </p:cNvPr>
          <p:cNvSpPr>
            <a:spLocks noGrp="1"/>
          </p:cNvSpPr>
          <p:nvPr>
            <p:ph type="title"/>
          </p:nvPr>
        </p:nvSpPr>
        <p:spPr>
          <a:xfrm>
            <a:off x="837406" y="1921933"/>
            <a:ext cx="10517188" cy="1507067"/>
          </a:xfrm>
        </p:spPr>
        <p:txBody>
          <a:bodyPr/>
          <a:lstStyle/>
          <a:p>
            <a:pPr algn="ctr"/>
            <a:r>
              <a:rPr lang="en-US" b="1" dirty="0">
                <a:solidFill>
                  <a:schemeClr val="bg1"/>
                </a:solidFill>
              </a:rPr>
              <a:t>RESOURCES</a:t>
            </a:r>
            <a:br>
              <a:rPr lang="en-US" b="1" dirty="0">
                <a:solidFill>
                  <a:schemeClr val="bg1"/>
                </a:solidFill>
              </a:rPr>
            </a:br>
            <a:r>
              <a:rPr lang="en-US" b="1" dirty="0">
                <a:solidFill>
                  <a:schemeClr val="bg1"/>
                </a:solidFill>
              </a:rPr>
              <a:t>CORE COURSE OFFERINGS &amp; Sequencing</a:t>
            </a:r>
          </a:p>
        </p:txBody>
      </p:sp>
    </p:spTree>
    <p:extLst>
      <p:ext uri="{BB962C8B-B14F-4D97-AF65-F5344CB8AC3E}">
        <p14:creationId xmlns:p14="http://schemas.microsoft.com/office/powerpoint/2010/main" val="2898592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10730" y="144103"/>
            <a:ext cx="8534400" cy="1507067"/>
          </a:xfrm>
        </p:spPr>
        <p:txBody>
          <a:bodyPr/>
          <a:lstStyle/>
          <a:p>
            <a:pPr algn="ctr"/>
            <a:r>
              <a:rPr lang="en-US" b="1" dirty="0">
                <a:solidFill>
                  <a:srgbClr val="000000"/>
                </a:solidFill>
              </a:rPr>
              <a:t>English </a:t>
            </a:r>
            <a:br>
              <a:rPr lang="en-US" b="1" dirty="0">
                <a:solidFill>
                  <a:srgbClr val="000000"/>
                </a:solidFill>
              </a:rPr>
            </a:br>
            <a:r>
              <a:rPr lang="en-US" b="1" dirty="0">
                <a:solidFill>
                  <a:srgbClr val="000000"/>
                </a:solidFill>
              </a:rPr>
              <a:t>hope/core Courses</a:t>
            </a:r>
          </a:p>
        </p:txBody>
      </p:sp>
      <p:graphicFrame>
        <p:nvGraphicFramePr>
          <p:cNvPr id="4" name="Table 5">
            <a:extLst>
              <a:ext uri="{FF2B5EF4-FFF2-40B4-BE49-F238E27FC236}">
                <a16:creationId xmlns:a16="http://schemas.microsoft.com/office/drawing/2014/main" id="{5193D740-EDF4-2D4A-8BD9-3D91FEB5FB02}"/>
              </a:ext>
            </a:extLst>
          </p:cNvPr>
          <p:cNvGraphicFramePr>
            <a:graphicFrameLocks noGrp="1"/>
          </p:cNvGraphicFramePr>
          <p:nvPr>
            <p:extLst>
              <p:ext uri="{D42A27DB-BD31-4B8C-83A1-F6EECF244321}">
                <p14:modId xmlns:p14="http://schemas.microsoft.com/office/powerpoint/2010/main" val="3400685849"/>
              </p:ext>
            </p:extLst>
          </p:nvPr>
        </p:nvGraphicFramePr>
        <p:xfrm>
          <a:off x="622010" y="1754292"/>
          <a:ext cx="8729472" cy="3569952"/>
        </p:xfrm>
        <a:graphic>
          <a:graphicData uri="http://schemas.openxmlformats.org/drawingml/2006/table">
            <a:tbl>
              <a:tblPr firstRow="1" bandRow="1">
                <a:tableStyleId>{5C22544A-7EE6-4342-B048-85BDC9FD1C3A}</a:tableStyleId>
              </a:tblPr>
              <a:tblGrid>
                <a:gridCol w="1529519">
                  <a:extLst>
                    <a:ext uri="{9D8B030D-6E8A-4147-A177-3AD203B41FA5}">
                      <a16:colId xmlns:a16="http://schemas.microsoft.com/office/drawing/2014/main" val="685540334"/>
                    </a:ext>
                  </a:extLst>
                </a:gridCol>
                <a:gridCol w="2835217">
                  <a:extLst>
                    <a:ext uri="{9D8B030D-6E8A-4147-A177-3AD203B41FA5}">
                      <a16:colId xmlns:a16="http://schemas.microsoft.com/office/drawing/2014/main" val="2373250472"/>
                    </a:ext>
                  </a:extLst>
                </a:gridCol>
                <a:gridCol w="2182368">
                  <a:extLst>
                    <a:ext uri="{9D8B030D-6E8A-4147-A177-3AD203B41FA5}">
                      <a16:colId xmlns:a16="http://schemas.microsoft.com/office/drawing/2014/main" val="1175617679"/>
                    </a:ext>
                  </a:extLst>
                </a:gridCol>
                <a:gridCol w="2182368">
                  <a:extLst>
                    <a:ext uri="{9D8B030D-6E8A-4147-A177-3AD203B41FA5}">
                      <a16:colId xmlns:a16="http://schemas.microsoft.com/office/drawing/2014/main" val="4026340543"/>
                    </a:ext>
                  </a:extLst>
                </a:gridCol>
              </a:tblGrid>
              <a:tr h="1009632">
                <a:tc>
                  <a:txBody>
                    <a:bodyPr/>
                    <a:lstStyle/>
                    <a:p>
                      <a:endParaRPr lang="en-US" dirty="0"/>
                    </a:p>
                  </a:txBody>
                  <a:tcPr/>
                </a:tc>
                <a:tc>
                  <a:txBody>
                    <a:bodyPr/>
                    <a:lstStyle/>
                    <a:p>
                      <a:pPr algn="ctr"/>
                      <a:r>
                        <a:rPr lang="en-US" dirty="0"/>
                        <a:t>DCSD Requirements</a:t>
                      </a:r>
                    </a:p>
                  </a:txBody>
                  <a:tcPr/>
                </a:tc>
                <a:tc>
                  <a:txBody>
                    <a:bodyPr/>
                    <a:lstStyle/>
                    <a:p>
                      <a:pPr algn="ctr"/>
                      <a:r>
                        <a:rPr lang="en-US" dirty="0"/>
                        <a:t>ADVANCED PLACEMENT</a:t>
                      </a:r>
                    </a:p>
                  </a:txBody>
                  <a:tcPr/>
                </a:tc>
                <a:tc>
                  <a:txBody>
                    <a:bodyPr/>
                    <a:lstStyle/>
                    <a:p>
                      <a:pPr algn="ctr"/>
                      <a:r>
                        <a:rPr lang="en-US" dirty="0"/>
                        <a:t>DUAL ENROLLMENT</a:t>
                      </a:r>
                    </a:p>
                  </a:txBody>
                  <a:tcPr/>
                </a:tc>
                <a:extLst>
                  <a:ext uri="{0D108BD9-81ED-4DB2-BD59-A6C34878D82A}">
                    <a16:rowId xmlns:a16="http://schemas.microsoft.com/office/drawing/2014/main" val="380173793"/>
                  </a:ext>
                </a:extLst>
              </a:tr>
              <a:tr h="584946">
                <a:tc>
                  <a:txBody>
                    <a:bodyPr/>
                    <a:lstStyle/>
                    <a:p>
                      <a:pPr algn="ctr"/>
                      <a:r>
                        <a:rPr lang="en-US" dirty="0"/>
                        <a:t>GRADE 9</a:t>
                      </a:r>
                    </a:p>
                  </a:txBody>
                  <a:tcPr/>
                </a:tc>
                <a:tc>
                  <a:txBody>
                    <a:bodyPr/>
                    <a:lstStyle/>
                    <a:p>
                      <a:pPr algn="ctr"/>
                      <a:r>
                        <a:rPr lang="en-US" dirty="0"/>
                        <a:t>LIT 9 </a:t>
                      </a:r>
                    </a:p>
                    <a:p>
                      <a:pPr algn="ctr"/>
                      <a:r>
                        <a:rPr lang="en-US" dirty="0"/>
                        <a:t>23.06100</a:t>
                      </a:r>
                    </a:p>
                  </a:txBody>
                  <a:tcPr>
                    <a:solidFill>
                      <a:schemeClr val="tx2"/>
                    </a:solidFill>
                  </a:tcPr>
                </a:tc>
                <a:tc>
                  <a:txBody>
                    <a:bodyPr/>
                    <a:lstStyle/>
                    <a:p>
                      <a:pPr algn="ctr"/>
                      <a:endParaRPr lang="en-US" dirty="0"/>
                    </a:p>
                  </a:txBody>
                  <a:tcPr>
                    <a:solidFill>
                      <a:schemeClr val="accent3">
                        <a:lumMod val="20000"/>
                        <a:lumOff val="80000"/>
                      </a:schemeClr>
                    </a:solidFill>
                  </a:tcPr>
                </a:tc>
                <a:tc>
                  <a:txBody>
                    <a:bodyPr/>
                    <a:lstStyle/>
                    <a:p>
                      <a:pPr algn="ctr"/>
                      <a:endParaRPr lang="en-US" dirty="0"/>
                    </a:p>
                  </a:txBody>
                  <a:tcPr>
                    <a:solidFill>
                      <a:schemeClr val="accent6">
                        <a:lumMod val="60000"/>
                        <a:lumOff val="40000"/>
                      </a:schemeClr>
                    </a:solidFill>
                  </a:tcPr>
                </a:tc>
                <a:extLst>
                  <a:ext uri="{0D108BD9-81ED-4DB2-BD59-A6C34878D82A}">
                    <a16:rowId xmlns:a16="http://schemas.microsoft.com/office/drawing/2014/main" val="1602532321"/>
                  </a:ext>
                </a:extLst>
              </a:tr>
              <a:tr h="584946">
                <a:tc>
                  <a:txBody>
                    <a:bodyPr/>
                    <a:lstStyle/>
                    <a:p>
                      <a:pPr algn="ctr"/>
                      <a:r>
                        <a:rPr lang="en-US" dirty="0"/>
                        <a:t>GRADE 10</a:t>
                      </a:r>
                    </a:p>
                  </a:txBody>
                  <a:tcPr/>
                </a:tc>
                <a:tc>
                  <a:txBody>
                    <a:bodyPr/>
                    <a:lstStyle/>
                    <a:p>
                      <a:pPr algn="ctr"/>
                      <a:r>
                        <a:rPr lang="en-US" dirty="0"/>
                        <a:t>WORLD LIT </a:t>
                      </a:r>
                    </a:p>
                    <a:p>
                      <a:pPr algn="ctr"/>
                      <a:r>
                        <a:rPr lang="en-US" dirty="0"/>
                        <a:t>23.06300</a:t>
                      </a:r>
                    </a:p>
                  </a:txBody>
                  <a:tcPr>
                    <a:solidFill>
                      <a:schemeClr val="tx2"/>
                    </a:solidFill>
                  </a:tcPr>
                </a:tc>
                <a:tc>
                  <a:txBody>
                    <a:bodyPr/>
                    <a:lstStyle/>
                    <a:p>
                      <a:pPr algn="ctr"/>
                      <a:endParaRPr lang="en-US" dirty="0"/>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 ENG1101</a:t>
                      </a:r>
                      <a:endParaRPr lang="en-US" dirty="0"/>
                    </a:p>
                  </a:txBody>
                  <a:tcPr>
                    <a:solidFill>
                      <a:schemeClr val="accent6">
                        <a:lumMod val="60000"/>
                        <a:lumOff val="40000"/>
                      </a:schemeClr>
                    </a:solidFill>
                  </a:tcPr>
                </a:tc>
                <a:extLst>
                  <a:ext uri="{0D108BD9-81ED-4DB2-BD59-A6C34878D82A}">
                    <a16:rowId xmlns:a16="http://schemas.microsoft.com/office/drawing/2014/main" val="1804614616"/>
                  </a:ext>
                </a:extLst>
              </a:tr>
              <a:tr h="584946">
                <a:tc>
                  <a:txBody>
                    <a:bodyPr/>
                    <a:lstStyle/>
                    <a:p>
                      <a:pPr algn="ctr"/>
                      <a:r>
                        <a:rPr lang="en-US" dirty="0"/>
                        <a:t>GRADE 11</a:t>
                      </a:r>
                    </a:p>
                  </a:txBody>
                  <a:tcPr/>
                </a:tc>
                <a:tc>
                  <a:txBody>
                    <a:bodyPr/>
                    <a:lstStyle/>
                    <a:p>
                      <a:pPr algn="ctr"/>
                      <a:r>
                        <a:rPr lang="en-US" dirty="0"/>
                        <a:t>AMERICAN LIT</a:t>
                      </a:r>
                    </a:p>
                    <a:p>
                      <a:pPr algn="ctr"/>
                      <a:r>
                        <a:rPr lang="en-US" dirty="0"/>
                        <a:t>23.05100</a:t>
                      </a:r>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AP Lang</a:t>
                      </a:r>
                    </a:p>
                    <a:p>
                      <a:pPr algn="ctr"/>
                      <a:r>
                        <a:rPr lang="en-US" dirty="0"/>
                        <a:t>23.05300</a:t>
                      </a:r>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ENG 2130</a:t>
                      </a:r>
                      <a:endParaRPr lang="en-US" dirty="0"/>
                    </a:p>
                  </a:txBody>
                  <a:tcPr>
                    <a:solidFill>
                      <a:schemeClr val="accent6">
                        <a:lumMod val="60000"/>
                        <a:lumOff val="40000"/>
                      </a:schemeClr>
                    </a:solidFill>
                  </a:tcPr>
                </a:tc>
                <a:extLst>
                  <a:ext uri="{0D108BD9-81ED-4DB2-BD59-A6C34878D82A}">
                    <a16:rowId xmlns:a16="http://schemas.microsoft.com/office/drawing/2014/main" val="2414098579"/>
                  </a:ext>
                </a:extLst>
              </a:tr>
              <a:tr h="584946">
                <a:tc>
                  <a:txBody>
                    <a:bodyPr/>
                    <a:lstStyle/>
                    <a:p>
                      <a:pPr algn="ctr"/>
                      <a:r>
                        <a:rPr lang="en-US" dirty="0"/>
                        <a:t>GRADE 12</a:t>
                      </a:r>
                    </a:p>
                  </a:txBody>
                  <a:tcPr/>
                </a:tc>
                <a:tc>
                  <a:txBody>
                    <a:bodyPr/>
                    <a:lstStyle/>
                    <a:p>
                      <a:pPr algn="ctr"/>
                      <a:r>
                        <a:rPr lang="en-US" dirty="0"/>
                        <a:t>BRITISH LIT</a:t>
                      </a:r>
                    </a:p>
                    <a:p>
                      <a:pPr algn="ctr"/>
                      <a:r>
                        <a:rPr lang="en-US" dirty="0"/>
                        <a:t>23.05200</a:t>
                      </a:r>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AP Literature</a:t>
                      </a:r>
                      <a:endParaRPr lang="en-US" dirty="0"/>
                    </a:p>
                  </a:txBody>
                  <a:tcPr>
                    <a:solidFill>
                      <a:schemeClr val="accent3">
                        <a:lumMod val="20000"/>
                        <a:lumOff val="80000"/>
                      </a:schemeClr>
                    </a:solidFill>
                  </a:tcPr>
                </a:tc>
                <a:tc>
                  <a:txBody>
                    <a:bodyPr/>
                    <a:lstStyle/>
                    <a:p>
                      <a:pPr algn="ctr"/>
                      <a:r>
                        <a:rPr lang="en-US" dirty="0"/>
                        <a:t>ENG 1102</a:t>
                      </a:r>
                    </a:p>
                  </a:txBody>
                  <a:tcPr>
                    <a:solidFill>
                      <a:schemeClr val="accent6">
                        <a:lumMod val="60000"/>
                        <a:lumOff val="40000"/>
                      </a:schemeClr>
                    </a:solidFill>
                  </a:tcPr>
                </a:tc>
                <a:extLst>
                  <a:ext uri="{0D108BD9-81ED-4DB2-BD59-A6C34878D82A}">
                    <a16:rowId xmlns:a16="http://schemas.microsoft.com/office/drawing/2014/main" val="293405133"/>
                  </a:ext>
                </a:extLst>
              </a:tr>
            </a:tbl>
          </a:graphicData>
        </a:graphic>
      </p:graphicFrame>
    </p:spTree>
    <p:extLst>
      <p:ext uri="{BB962C8B-B14F-4D97-AF65-F5344CB8AC3E}">
        <p14:creationId xmlns:p14="http://schemas.microsoft.com/office/powerpoint/2010/main" val="2789964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10731" y="389252"/>
            <a:ext cx="8534400" cy="635095"/>
          </a:xfrm>
        </p:spPr>
        <p:txBody>
          <a:bodyPr>
            <a:normAutofit fontScale="90000"/>
          </a:bodyPr>
          <a:lstStyle/>
          <a:p>
            <a:pPr algn="ctr"/>
            <a:r>
              <a:rPr lang="en-US" b="1" dirty="0">
                <a:solidFill>
                  <a:schemeClr val="bg1"/>
                </a:solidFill>
              </a:rPr>
              <a:t>Mathematics</a:t>
            </a:r>
            <a:br>
              <a:rPr lang="en-US" b="1" dirty="0">
                <a:solidFill>
                  <a:schemeClr val="bg1"/>
                </a:solidFill>
              </a:rPr>
            </a:br>
            <a:r>
              <a:rPr lang="en-US" b="1" dirty="0">
                <a:solidFill>
                  <a:schemeClr val="bg1"/>
                </a:solidFill>
              </a:rPr>
              <a:t>HOPE/core courses</a:t>
            </a:r>
          </a:p>
        </p:txBody>
      </p:sp>
      <p:pic>
        <p:nvPicPr>
          <p:cNvPr id="4" name="Picture 3" descr="Screen Shot 2020-12-10 at 12.09.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50" y="1229216"/>
            <a:ext cx="11905250" cy="5470010"/>
          </a:xfrm>
          <a:prstGeom prst="rect">
            <a:avLst/>
          </a:prstGeom>
        </p:spPr>
      </p:pic>
    </p:spTree>
    <p:extLst>
      <p:ext uri="{BB962C8B-B14F-4D97-AF65-F5344CB8AC3E}">
        <p14:creationId xmlns:p14="http://schemas.microsoft.com/office/powerpoint/2010/main" val="2784569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0" y="156555"/>
            <a:ext cx="11639598" cy="1024347"/>
          </a:xfrm>
        </p:spPr>
        <p:txBody>
          <a:bodyPr>
            <a:noAutofit/>
          </a:bodyPr>
          <a:lstStyle/>
          <a:p>
            <a:r>
              <a:rPr lang="en-US" sz="3200" b="1" dirty="0">
                <a:solidFill>
                  <a:schemeClr val="bg1"/>
                </a:solidFill>
              </a:rPr>
              <a:t>                  Fourth year Mathematics options </a:t>
            </a:r>
            <a:br>
              <a:rPr lang="en-US" sz="3200" b="1" dirty="0">
                <a:solidFill>
                  <a:schemeClr val="bg1"/>
                </a:solidFill>
              </a:rPr>
            </a:br>
            <a:r>
              <a:rPr lang="en-US" sz="3200" b="1" dirty="0">
                <a:solidFill>
                  <a:schemeClr val="bg1"/>
                </a:solidFill>
              </a:rPr>
              <a:t>                              HOPE/core courses </a:t>
            </a:r>
          </a:p>
        </p:txBody>
      </p:sp>
      <p:pic>
        <p:nvPicPr>
          <p:cNvPr id="6" name="Picture 5" descr="Screen Shot 2020-12-10 at 12.4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012"/>
            <a:ext cx="12192000" cy="6196988"/>
          </a:xfrm>
          <a:prstGeom prst="rect">
            <a:avLst/>
          </a:prstGeom>
        </p:spPr>
      </p:pic>
    </p:spTree>
    <p:extLst>
      <p:ext uri="{BB962C8B-B14F-4D97-AF65-F5344CB8AC3E}">
        <p14:creationId xmlns:p14="http://schemas.microsoft.com/office/powerpoint/2010/main" val="300281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Graphical user interface, text, application&#10;&#10;Description automatically generated">
            <a:extLst>
              <a:ext uri="{FF2B5EF4-FFF2-40B4-BE49-F238E27FC236}">
                <a16:creationId xmlns:a16="http://schemas.microsoft.com/office/drawing/2014/main" id="{241B447B-6BAA-4D42-9B3B-7E2692A4B813}"/>
              </a:ext>
            </a:extLst>
          </p:cNvPr>
          <p:cNvPicPr>
            <a:picLocks noChangeAspect="1"/>
          </p:cNvPicPr>
          <p:nvPr/>
        </p:nvPicPr>
        <p:blipFill>
          <a:blip r:embed="rId2"/>
          <a:stretch>
            <a:fillRect/>
          </a:stretch>
        </p:blipFill>
        <p:spPr>
          <a:xfrm>
            <a:off x="350567" y="1239875"/>
            <a:ext cx="2946815" cy="1660343"/>
          </a:xfrm>
          <a:prstGeom prst="rect">
            <a:avLst/>
          </a:prstGeom>
          <a:ln>
            <a:noFill/>
          </a:ln>
        </p:spPr>
      </p:pic>
      <p:sp>
        <p:nvSpPr>
          <p:cNvPr id="6" name="Title 1">
            <a:extLst>
              <a:ext uri="{FF2B5EF4-FFF2-40B4-BE49-F238E27FC236}">
                <a16:creationId xmlns:a16="http://schemas.microsoft.com/office/drawing/2014/main" id="{6FF4C14A-3359-45F1-B9DB-DC4CE0C98200}"/>
              </a:ext>
            </a:extLst>
          </p:cNvPr>
          <p:cNvSpPr>
            <a:spLocks noGrp="1"/>
          </p:cNvSpPr>
          <p:nvPr>
            <p:ph type="title"/>
          </p:nvPr>
        </p:nvSpPr>
        <p:spPr>
          <a:xfrm>
            <a:off x="351190" y="452123"/>
            <a:ext cx="11434409" cy="643890"/>
          </a:xfrm>
        </p:spPr>
        <p:txBody>
          <a:bodyPr>
            <a:normAutofit fontScale="90000"/>
          </a:bodyPr>
          <a:lstStyle/>
          <a:p>
            <a:pPr algn="ctr">
              <a:defRPr/>
            </a:pPr>
            <a:r>
              <a:rPr lang="en-US" sz="4400" b="1" dirty="0"/>
              <a:t>DHHS Counseling Department</a:t>
            </a:r>
          </a:p>
        </p:txBody>
      </p:sp>
      <p:pic>
        <p:nvPicPr>
          <p:cNvPr id="7" name="Picture 10" descr="A picture containing graphical user interface&#10;&#10;Description automatically generated">
            <a:extLst>
              <a:ext uri="{FF2B5EF4-FFF2-40B4-BE49-F238E27FC236}">
                <a16:creationId xmlns:a16="http://schemas.microsoft.com/office/drawing/2014/main" id="{C4EA28AC-5F0E-4619-A20D-FADC79445477}"/>
              </a:ext>
            </a:extLst>
          </p:cNvPr>
          <p:cNvPicPr>
            <a:picLocks noChangeAspect="1"/>
          </p:cNvPicPr>
          <p:nvPr/>
        </p:nvPicPr>
        <p:blipFill>
          <a:blip r:embed="rId3"/>
          <a:stretch>
            <a:fillRect/>
          </a:stretch>
        </p:blipFill>
        <p:spPr>
          <a:xfrm>
            <a:off x="3463825" y="1199400"/>
            <a:ext cx="2596121" cy="1686344"/>
          </a:xfrm>
          <a:prstGeom prst="rect">
            <a:avLst/>
          </a:prstGeom>
          <a:ln>
            <a:noFill/>
          </a:ln>
        </p:spPr>
      </p:pic>
      <p:pic>
        <p:nvPicPr>
          <p:cNvPr id="8" name="Picture 12" descr="Graphical user interface, text&#10;&#10;Description automatically generated">
            <a:extLst>
              <a:ext uri="{FF2B5EF4-FFF2-40B4-BE49-F238E27FC236}">
                <a16:creationId xmlns:a16="http://schemas.microsoft.com/office/drawing/2014/main" id="{869F06C2-2113-45B2-B70B-1D38BB87010D}"/>
              </a:ext>
            </a:extLst>
          </p:cNvPr>
          <p:cNvPicPr>
            <a:picLocks noChangeAspect="1"/>
          </p:cNvPicPr>
          <p:nvPr/>
        </p:nvPicPr>
        <p:blipFill>
          <a:blip r:embed="rId4"/>
          <a:stretch>
            <a:fillRect/>
          </a:stretch>
        </p:blipFill>
        <p:spPr>
          <a:xfrm>
            <a:off x="6324429" y="1213874"/>
            <a:ext cx="2791861" cy="1693581"/>
          </a:xfrm>
          <a:prstGeom prst="rect">
            <a:avLst/>
          </a:prstGeom>
          <a:ln>
            <a:noFill/>
          </a:ln>
        </p:spPr>
      </p:pic>
      <p:pic>
        <p:nvPicPr>
          <p:cNvPr id="10" name="Picture 14" descr="Graphical user interface, text, application&#10;&#10;Description automatically generated">
            <a:extLst>
              <a:ext uri="{FF2B5EF4-FFF2-40B4-BE49-F238E27FC236}">
                <a16:creationId xmlns:a16="http://schemas.microsoft.com/office/drawing/2014/main" id="{86931660-C101-4C7B-9F09-9BF3B04EC879}"/>
              </a:ext>
            </a:extLst>
          </p:cNvPr>
          <p:cNvPicPr>
            <a:picLocks noChangeAspect="1"/>
          </p:cNvPicPr>
          <p:nvPr/>
        </p:nvPicPr>
        <p:blipFill>
          <a:blip r:embed="rId5"/>
          <a:stretch>
            <a:fillRect/>
          </a:stretch>
        </p:blipFill>
        <p:spPr>
          <a:xfrm>
            <a:off x="3463825" y="3106578"/>
            <a:ext cx="2596121" cy="1527826"/>
          </a:xfrm>
          <a:prstGeom prst="rect">
            <a:avLst/>
          </a:prstGeom>
          <a:ln>
            <a:noFill/>
          </a:ln>
        </p:spPr>
      </p:pic>
      <p:pic>
        <p:nvPicPr>
          <p:cNvPr id="11" name="Picture 15" descr="Graphical user interface, text, application&#10;&#10;Description automatically generated">
            <a:extLst>
              <a:ext uri="{FF2B5EF4-FFF2-40B4-BE49-F238E27FC236}">
                <a16:creationId xmlns:a16="http://schemas.microsoft.com/office/drawing/2014/main" id="{0B6D01A5-74DD-4CDF-BC47-BA2D620F8297}"/>
              </a:ext>
            </a:extLst>
          </p:cNvPr>
          <p:cNvPicPr>
            <a:picLocks noChangeAspect="1"/>
          </p:cNvPicPr>
          <p:nvPr/>
        </p:nvPicPr>
        <p:blipFill>
          <a:blip r:embed="rId6"/>
          <a:stretch>
            <a:fillRect/>
          </a:stretch>
        </p:blipFill>
        <p:spPr>
          <a:xfrm>
            <a:off x="9285765" y="3177097"/>
            <a:ext cx="2499834" cy="1457307"/>
          </a:xfrm>
          <a:prstGeom prst="rect">
            <a:avLst/>
          </a:prstGeom>
          <a:ln>
            <a:noFill/>
          </a:ln>
        </p:spPr>
      </p:pic>
      <p:pic>
        <p:nvPicPr>
          <p:cNvPr id="12" name="Picture 3" descr="Graphical user interface, text&#10;&#10;Description automatically generated">
            <a:extLst>
              <a:ext uri="{FF2B5EF4-FFF2-40B4-BE49-F238E27FC236}">
                <a16:creationId xmlns:a16="http://schemas.microsoft.com/office/drawing/2014/main" id="{227EDDE2-0D97-4ABA-B97A-1722A7751639}"/>
              </a:ext>
            </a:extLst>
          </p:cNvPr>
          <p:cNvPicPr>
            <a:picLocks noChangeAspect="1"/>
          </p:cNvPicPr>
          <p:nvPr/>
        </p:nvPicPr>
        <p:blipFill>
          <a:blip r:embed="rId7"/>
          <a:stretch>
            <a:fillRect/>
          </a:stretch>
        </p:blipFill>
        <p:spPr>
          <a:xfrm>
            <a:off x="299551" y="3106578"/>
            <a:ext cx="2997831" cy="1527826"/>
          </a:xfrm>
          <a:prstGeom prst="rect">
            <a:avLst/>
          </a:prstGeom>
          <a:ln>
            <a:noFill/>
          </a:ln>
        </p:spPr>
      </p:pic>
      <p:pic>
        <p:nvPicPr>
          <p:cNvPr id="13" name="Picture 4" descr="Graphical user interface, text, application&#10;&#10;Description automatically generated">
            <a:extLst>
              <a:ext uri="{FF2B5EF4-FFF2-40B4-BE49-F238E27FC236}">
                <a16:creationId xmlns:a16="http://schemas.microsoft.com/office/drawing/2014/main" id="{986575E3-CE17-4D98-9711-8F10F645C674}"/>
              </a:ext>
            </a:extLst>
          </p:cNvPr>
          <p:cNvPicPr>
            <a:picLocks noChangeAspect="1"/>
          </p:cNvPicPr>
          <p:nvPr/>
        </p:nvPicPr>
        <p:blipFill>
          <a:blip r:embed="rId8"/>
          <a:stretch>
            <a:fillRect/>
          </a:stretch>
        </p:blipFill>
        <p:spPr>
          <a:xfrm>
            <a:off x="6324429" y="3177097"/>
            <a:ext cx="2791861" cy="1457307"/>
          </a:xfrm>
          <a:prstGeom prst="rect">
            <a:avLst/>
          </a:prstGeom>
        </p:spPr>
      </p:pic>
      <p:pic>
        <p:nvPicPr>
          <p:cNvPr id="14" name="Picture 6" descr="A picture containing graphical user interface, text, application&#10;&#10;Description automatically generated">
            <a:extLst>
              <a:ext uri="{FF2B5EF4-FFF2-40B4-BE49-F238E27FC236}">
                <a16:creationId xmlns:a16="http://schemas.microsoft.com/office/drawing/2014/main" id="{2A8A2C68-C527-472B-9F26-AE07A498938E}"/>
              </a:ext>
            </a:extLst>
          </p:cNvPr>
          <p:cNvPicPr>
            <a:picLocks noChangeAspect="1"/>
          </p:cNvPicPr>
          <p:nvPr/>
        </p:nvPicPr>
        <p:blipFill>
          <a:blip r:embed="rId9"/>
          <a:stretch>
            <a:fillRect/>
          </a:stretch>
        </p:blipFill>
        <p:spPr>
          <a:xfrm>
            <a:off x="1449605" y="4840764"/>
            <a:ext cx="2480006" cy="1633134"/>
          </a:xfrm>
          <a:prstGeom prst="rect">
            <a:avLst/>
          </a:prstGeom>
        </p:spPr>
      </p:pic>
      <p:pic>
        <p:nvPicPr>
          <p:cNvPr id="15" name="Picture 7" descr="Text&#10;&#10;Description automatically generated">
            <a:extLst>
              <a:ext uri="{FF2B5EF4-FFF2-40B4-BE49-F238E27FC236}">
                <a16:creationId xmlns:a16="http://schemas.microsoft.com/office/drawing/2014/main" id="{55B7405B-1ACD-4F62-A3F2-0706CE6F3F85}"/>
              </a:ext>
            </a:extLst>
          </p:cNvPr>
          <p:cNvPicPr>
            <a:picLocks noChangeAspect="1"/>
          </p:cNvPicPr>
          <p:nvPr/>
        </p:nvPicPr>
        <p:blipFill>
          <a:blip r:embed="rId10"/>
          <a:stretch>
            <a:fillRect/>
          </a:stretch>
        </p:blipFill>
        <p:spPr>
          <a:xfrm>
            <a:off x="4585162" y="4855237"/>
            <a:ext cx="2374900" cy="1689347"/>
          </a:xfrm>
          <a:prstGeom prst="rect">
            <a:avLst/>
          </a:prstGeom>
        </p:spPr>
      </p:pic>
      <p:pic>
        <p:nvPicPr>
          <p:cNvPr id="16" name="Picture 5" descr="A picture containing text&#10;&#10;Description automatically generated">
            <a:extLst>
              <a:ext uri="{FF2B5EF4-FFF2-40B4-BE49-F238E27FC236}">
                <a16:creationId xmlns:a16="http://schemas.microsoft.com/office/drawing/2014/main" id="{1938E764-085C-4942-8196-576EFFAF8398}"/>
              </a:ext>
            </a:extLst>
          </p:cNvPr>
          <p:cNvPicPr>
            <a:picLocks noChangeAspect="1"/>
          </p:cNvPicPr>
          <p:nvPr/>
        </p:nvPicPr>
        <p:blipFill>
          <a:blip r:embed="rId11"/>
          <a:stretch>
            <a:fillRect/>
          </a:stretch>
        </p:blipFill>
        <p:spPr>
          <a:xfrm>
            <a:off x="7615613" y="4904046"/>
            <a:ext cx="2374900" cy="1640539"/>
          </a:xfrm>
          <a:prstGeom prst="rect">
            <a:avLst/>
          </a:prstGeom>
        </p:spPr>
      </p:pic>
      <p:pic>
        <p:nvPicPr>
          <p:cNvPr id="17" name="Picture 16">
            <a:extLst>
              <a:ext uri="{FF2B5EF4-FFF2-40B4-BE49-F238E27FC236}">
                <a16:creationId xmlns:a16="http://schemas.microsoft.com/office/drawing/2014/main" id="{D3B00618-A1F4-1A3B-986E-EDD28FA23347}"/>
              </a:ext>
            </a:extLst>
          </p:cNvPr>
          <p:cNvPicPr>
            <a:picLocks noChangeAspect="1"/>
          </p:cNvPicPr>
          <p:nvPr/>
        </p:nvPicPr>
        <p:blipFill>
          <a:blip r:embed="rId12"/>
          <a:stretch>
            <a:fillRect/>
          </a:stretch>
        </p:blipFill>
        <p:spPr>
          <a:xfrm>
            <a:off x="9285765" y="1199401"/>
            <a:ext cx="2791861" cy="1708054"/>
          </a:xfrm>
          <a:prstGeom prst="rect">
            <a:avLst/>
          </a:prstGeom>
        </p:spPr>
      </p:pic>
    </p:spTree>
    <p:extLst>
      <p:ext uri="{BB962C8B-B14F-4D97-AF65-F5344CB8AC3E}">
        <p14:creationId xmlns:p14="http://schemas.microsoft.com/office/powerpoint/2010/main" val="425638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36034" y="246537"/>
            <a:ext cx="8534400" cy="1507067"/>
          </a:xfrm>
        </p:spPr>
        <p:txBody>
          <a:bodyPr/>
          <a:lstStyle/>
          <a:p>
            <a:pPr algn="ctr"/>
            <a:r>
              <a:rPr lang="en-US" b="1" dirty="0">
                <a:solidFill>
                  <a:srgbClr val="000000"/>
                </a:solidFill>
              </a:rPr>
              <a:t>Science</a:t>
            </a:r>
            <a:br>
              <a:rPr lang="en-US" b="1" dirty="0">
                <a:solidFill>
                  <a:srgbClr val="000000"/>
                </a:solidFill>
              </a:rPr>
            </a:br>
            <a:r>
              <a:rPr lang="en-US" b="1" dirty="0">
                <a:solidFill>
                  <a:srgbClr val="000000"/>
                </a:solidFill>
              </a:rPr>
              <a:t>hope/core courses</a:t>
            </a:r>
          </a:p>
        </p:txBody>
      </p:sp>
      <p:graphicFrame>
        <p:nvGraphicFramePr>
          <p:cNvPr id="4" name="Table 5">
            <a:extLst>
              <a:ext uri="{FF2B5EF4-FFF2-40B4-BE49-F238E27FC236}">
                <a16:creationId xmlns:a16="http://schemas.microsoft.com/office/drawing/2014/main" id="{30439114-DBC2-9C41-9D7F-8D90859AD9AA}"/>
              </a:ext>
            </a:extLst>
          </p:cNvPr>
          <p:cNvGraphicFramePr>
            <a:graphicFrameLocks noGrp="1"/>
          </p:cNvGraphicFramePr>
          <p:nvPr>
            <p:extLst>
              <p:ext uri="{D42A27DB-BD31-4B8C-83A1-F6EECF244321}">
                <p14:modId xmlns:p14="http://schemas.microsoft.com/office/powerpoint/2010/main" val="403234708"/>
              </p:ext>
            </p:extLst>
          </p:nvPr>
        </p:nvGraphicFramePr>
        <p:xfrm>
          <a:off x="622010" y="1754292"/>
          <a:ext cx="8991600" cy="4667232"/>
        </p:xfrm>
        <a:graphic>
          <a:graphicData uri="http://schemas.openxmlformats.org/drawingml/2006/table">
            <a:tbl>
              <a:tblPr firstRow="1" bandRow="1">
                <a:tableStyleId>{5C22544A-7EE6-4342-B048-85BDC9FD1C3A}</a:tableStyleId>
              </a:tblPr>
              <a:tblGrid>
                <a:gridCol w="1328710">
                  <a:extLst>
                    <a:ext uri="{9D8B030D-6E8A-4147-A177-3AD203B41FA5}">
                      <a16:colId xmlns:a16="http://schemas.microsoft.com/office/drawing/2014/main" val="685540334"/>
                    </a:ext>
                  </a:extLst>
                </a:gridCol>
                <a:gridCol w="3036026">
                  <a:extLst>
                    <a:ext uri="{9D8B030D-6E8A-4147-A177-3AD203B41FA5}">
                      <a16:colId xmlns:a16="http://schemas.microsoft.com/office/drawing/2014/main" val="2373250472"/>
                    </a:ext>
                  </a:extLst>
                </a:gridCol>
                <a:gridCol w="2663734">
                  <a:extLst>
                    <a:ext uri="{9D8B030D-6E8A-4147-A177-3AD203B41FA5}">
                      <a16:colId xmlns:a16="http://schemas.microsoft.com/office/drawing/2014/main" val="1175617679"/>
                    </a:ext>
                  </a:extLst>
                </a:gridCol>
                <a:gridCol w="1963130">
                  <a:extLst>
                    <a:ext uri="{9D8B030D-6E8A-4147-A177-3AD203B41FA5}">
                      <a16:colId xmlns:a16="http://schemas.microsoft.com/office/drawing/2014/main" val="4026340543"/>
                    </a:ext>
                  </a:extLst>
                </a:gridCol>
              </a:tblGrid>
              <a:tr h="1009632">
                <a:tc>
                  <a:txBody>
                    <a:bodyPr/>
                    <a:lstStyle/>
                    <a:p>
                      <a:endParaRPr lang="en-US" dirty="0"/>
                    </a:p>
                  </a:txBody>
                  <a:tcPr/>
                </a:tc>
                <a:tc>
                  <a:txBody>
                    <a:bodyPr/>
                    <a:lstStyle/>
                    <a:p>
                      <a:endParaRPr lang="en-US" dirty="0"/>
                    </a:p>
                  </a:txBody>
                  <a:tcPr/>
                </a:tc>
                <a:tc>
                  <a:txBody>
                    <a:bodyPr/>
                    <a:lstStyle/>
                    <a:p>
                      <a:pPr algn="ctr"/>
                      <a:r>
                        <a:rPr lang="en-US" dirty="0"/>
                        <a:t>ADVANCED PLACEMENT</a:t>
                      </a:r>
                    </a:p>
                  </a:txBody>
                  <a:tcPr/>
                </a:tc>
                <a:tc>
                  <a:txBody>
                    <a:bodyPr/>
                    <a:lstStyle/>
                    <a:p>
                      <a:pPr algn="ctr"/>
                      <a:r>
                        <a:rPr lang="en-US" dirty="0"/>
                        <a:t>DUAL ENROLLMENT</a:t>
                      </a:r>
                    </a:p>
                  </a:txBody>
                  <a:tcPr/>
                </a:tc>
                <a:extLst>
                  <a:ext uri="{0D108BD9-81ED-4DB2-BD59-A6C34878D82A}">
                    <a16:rowId xmlns:a16="http://schemas.microsoft.com/office/drawing/2014/main" val="380173793"/>
                  </a:ext>
                </a:extLst>
              </a:tr>
              <a:tr h="584946">
                <a:tc>
                  <a:txBody>
                    <a:bodyPr/>
                    <a:lstStyle/>
                    <a:p>
                      <a:pPr algn="ctr"/>
                      <a:r>
                        <a:rPr lang="en-US" dirty="0"/>
                        <a:t>GRADE 9</a:t>
                      </a:r>
                    </a:p>
                  </a:txBody>
                  <a:tcPr/>
                </a:tc>
                <a:tc>
                  <a:txBody>
                    <a:bodyPr/>
                    <a:lstStyle/>
                    <a:p>
                      <a:pPr algn="ctr"/>
                      <a:r>
                        <a:rPr lang="en-US" sz="1800" b="0" i="0" u="none" strike="noStrike" kern="1200" dirty="0">
                          <a:solidFill>
                            <a:schemeClr val="dk1"/>
                          </a:solidFill>
                          <a:effectLst/>
                          <a:latin typeface="+mn-lt"/>
                          <a:ea typeface="+mn-ea"/>
                          <a:cs typeface="+mn-cs"/>
                        </a:rPr>
                        <a:t>Biology</a:t>
                      </a:r>
                      <a:endParaRPr lang="en-US" dirty="0"/>
                    </a:p>
                  </a:txBody>
                  <a:tcPr>
                    <a:solidFill>
                      <a:schemeClr val="tx2"/>
                    </a:solidFill>
                  </a:tcPr>
                </a:tc>
                <a:tc>
                  <a:txBody>
                    <a:bodyPr/>
                    <a:lstStyle/>
                    <a:p>
                      <a:pPr algn="ctr"/>
                      <a:endParaRPr lang="en-US" dirty="0"/>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Bio1111 with Bio1111 Lab</a:t>
                      </a:r>
                      <a:endParaRPr lang="en-US" dirty="0"/>
                    </a:p>
                  </a:txBody>
                  <a:tcPr>
                    <a:solidFill>
                      <a:schemeClr val="accent6">
                        <a:lumMod val="60000"/>
                        <a:lumOff val="40000"/>
                      </a:schemeClr>
                    </a:solidFill>
                  </a:tcPr>
                </a:tc>
                <a:extLst>
                  <a:ext uri="{0D108BD9-81ED-4DB2-BD59-A6C34878D82A}">
                    <a16:rowId xmlns:a16="http://schemas.microsoft.com/office/drawing/2014/main" val="1602532321"/>
                  </a:ext>
                </a:extLst>
              </a:tr>
              <a:tr h="584946">
                <a:tc>
                  <a:txBody>
                    <a:bodyPr/>
                    <a:lstStyle/>
                    <a:p>
                      <a:pPr algn="ctr"/>
                      <a:r>
                        <a:rPr lang="en-US" dirty="0"/>
                        <a:t>GRADE 10</a:t>
                      </a:r>
                    </a:p>
                  </a:txBody>
                  <a:tcPr/>
                </a:tc>
                <a:tc>
                  <a:txBody>
                    <a:bodyPr/>
                    <a:lstStyle/>
                    <a:p>
                      <a:pPr algn="ctr"/>
                      <a:r>
                        <a:rPr lang="en-US" sz="1800" b="0" i="0" u="none" strike="noStrike" kern="1200" dirty="0">
                          <a:solidFill>
                            <a:schemeClr val="dk1"/>
                          </a:solidFill>
                          <a:effectLst/>
                          <a:latin typeface="+mn-lt"/>
                          <a:ea typeface="+mn-ea"/>
                          <a:cs typeface="+mn-cs"/>
                        </a:rPr>
                        <a:t>Physical Science</a:t>
                      </a:r>
                    </a:p>
                    <a:p>
                      <a:pPr algn="ctr"/>
                      <a:r>
                        <a:rPr lang="en-US" sz="1800" b="0" i="0" u="none" strike="noStrike" kern="1200" dirty="0">
                          <a:solidFill>
                            <a:schemeClr val="dk1"/>
                          </a:solidFill>
                          <a:effectLst/>
                          <a:latin typeface="+mn-lt"/>
                          <a:ea typeface="+mn-ea"/>
                          <a:cs typeface="+mn-cs"/>
                        </a:rPr>
                        <a:t>Physics</a:t>
                      </a:r>
                      <a:endParaRPr lang="en-US" dirty="0"/>
                    </a:p>
                  </a:txBody>
                  <a:tcPr>
                    <a:solidFill>
                      <a:schemeClr val="tx2"/>
                    </a:solidFill>
                  </a:tcPr>
                </a:tc>
                <a:tc>
                  <a:txBody>
                    <a:bodyPr/>
                    <a:lstStyle/>
                    <a:p>
                      <a:pPr algn="ctr"/>
                      <a:endParaRPr lang="en-US" dirty="0"/>
                    </a:p>
                  </a:txBody>
                  <a:tcPr>
                    <a:solidFill>
                      <a:schemeClr val="accent3">
                        <a:lumMod val="20000"/>
                        <a:lumOff val="80000"/>
                      </a:schemeClr>
                    </a:solidFill>
                  </a:tcPr>
                </a:tc>
                <a:tc>
                  <a:txBody>
                    <a:bodyPr/>
                    <a:lstStyle/>
                    <a:p>
                      <a:pPr algn="ctr"/>
                      <a:r>
                        <a:rPr lang="en-US" sz="1800" b="0" i="0" kern="1200" dirty="0">
                          <a:solidFill>
                            <a:schemeClr val="dk1"/>
                          </a:solidFill>
                          <a:effectLst/>
                          <a:latin typeface="+mn-lt"/>
                          <a:ea typeface="+mn-ea"/>
                          <a:cs typeface="+mn-cs"/>
                        </a:rPr>
                        <a:t>PHYS 1111 with</a:t>
                      </a:r>
                    </a:p>
                    <a:p>
                      <a:pPr algn="ctr"/>
                      <a:r>
                        <a:rPr lang="en-US" sz="1800" b="0" i="0" kern="1200" dirty="0">
                          <a:solidFill>
                            <a:schemeClr val="dk1"/>
                          </a:solidFill>
                          <a:effectLst/>
                          <a:latin typeface="+mn-lt"/>
                          <a:ea typeface="+mn-ea"/>
                          <a:cs typeface="+mn-cs"/>
                        </a:rPr>
                        <a:t>PHYS 1111 Lab</a:t>
                      </a:r>
                      <a:endParaRPr lang="en-US" dirty="0"/>
                    </a:p>
                  </a:txBody>
                  <a:tcPr>
                    <a:solidFill>
                      <a:schemeClr val="accent6">
                        <a:lumMod val="60000"/>
                        <a:lumOff val="40000"/>
                      </a:schemeClr>
                    </a:solidFill>
                  </a:tcPr>
                </a:tc>
                <a:extLst>
                  <a:ext uri="{0D108BD9-81ED-4DB2-BD59-A6C34878D82A}">
                    <a16:rowId xmlns:a16="http://schemas.microsoft.com/office/drawing/2014/main" val="1804614616"/>
                  </a:ext>
                </a:extLst>
              </a:tr>
              <a:tr h="584946">
                <a:tc>
                  <a:txBody>
                    <a:bodyPr/>
                    <a:lstStyle/>
                    <a:p>
                      <a:pPr algn="ctr"/>
                      <a:r>
                        <a:rPr lang="en-US" dirty="0"/>
                        <a:t>GRADE 11</a:t>
                      </a:r>
                    </a:p>
                  </a:txBody>
                  <a:tcPr/>
                </a:tc>
                <a:tc>
                  <a:txBody>
                    <a:bodyPr/>
                    <a:lstStyle/>
                    <a:p>
                      <a:pPr algn="ctr" rtl="0" fontAlgn="base"/>
                      <a:r>
                        <a:rPr lang="en-US" sz="1800" b="0" i="0" u="none" strike="noStrike" kern="1200" dirty="0">
                          <a:solidFill>
                            <a:schemeClr val="dk1"/>
                          </a:solidFill>
                          <a:effectLst/>
                          <a:latin typeface="+mn-lt"/>
                          <a:ea typeface="+mn-ea"/>
                          <a:cs typeface="+mn-cs"/>
                        </a:rPr>
                        <a:t>Chemistry</a:t>
                      </a:r>
                    </a:p>
                    <a:p>
                      <a:pPr algn="ctr" rtl="0" fontAlgn="base"/>
                      <a:r>
                        <a:rPr lang="en-US" sz="1800" b="0" i="0" u="none" strike="noStrike" kern="1200" dirty="0">
                          <a:solidFill>
                            <a:schemeClr val="dk1"/>
                          </a:solidFill>
                          <a:effectLst/>
                          <a:latin typeface="+mn-lt"/>
                          <a:ea typeface="+mn-ea"/>
                          <a:cs typeface="+mn-cs"/>
                        </a:rPr>
                        <a:t>Earth Systems </a:t>
                      </a:r>
                      <a:endParaRPr lang="en-US" sz="1800" b="1" i="0" u="none" strike="noStrike" kern="1200" dirty="0">
                        <a:solidFill>
                          <a:schemeClr val="dk1"/>
                        </a:solidFill>
                        <a:effectLst/>
                        <a:latin typeface="+mn-lt"/>
                        <a:ea typeface="+mn-ea"/>
                        <a:cs typeface="+mn-cs"/>
                      </a:endParaRPr>
                    </a:p>
                    <a:p>
                      <a:pPr algn="ctr" rtl="0"/>
                      <a:r>
                        <a:rPr lang="en-US" sz="1800" b="0" i="0" u="none" strike="noStrike" kern="1200" dirty="0">
                          <a:solidFill>
                            <a:schemeClr val="dk1"/>
                          </a:solidFill>
                          <a:effectLst/>
                          <a:latin typeface="+mn-lt"/>
                          <a:ea typeface="+mn-ea"/>
                          <a:cs typeface="+mn-cs"/>
                        </a:rPr>
                        <a:t>Environmental Science</a:t>
                      </a:r>
                      <a:endParaRPr lang="en-US" b="0" dirty="0">
                        <a:effectLst/>
                      </a:endParaRPr>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Any AP science course</a:t>
                      </a:r>
                      <a:endParaRPr lang="en-US" dirty="0"/>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CHEM1211 with CHEM1211 Lab</a:t>
                      </a:r>
                      <a:endParaRPr lang="en-US" dirty="0"/>
                    </a:p>
                  </a:txBody>
                  <a:tcPr>
                    <a:solidFill>
                      <a:schemeClr val="accent6">
                        <a:lumMod val="60000"/>
                        <a:lumOff val="40000"/>
                      </a:schemeClr>
                    </a:solidFill>
                  </a:tcPr>
                </a:tc>
                <a:extLst>
                  <a:ext uri="{0D108BD9-81ED-4DB2-BD59-A6C34878D82A}">
                    <a16:rowId xmlns:a16="http://schemas.microsoft.com/office/drawing/2014/main" val="2414098579"/>
                  </a:ext>
                </a:extLst>
              </a:tr>
              <a:tr h="584946">
                <a:tc>
                  <a:txBody>
                    <a:bodyPr/>
                    <a:lstStyle/>
                    <a:p>
                      <a:pPr algn="ctr"/>
                      <a:r>
                        <a:rPr lang="en-US" dirty="0"/>
                        <a:t>GRADE 12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General Horticulture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Anatomy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Environmental Science any 4th science</a:t>
                      </a:r>
                      <a:endParaRPr lang="en-US" sz="1800" b="1" i="0" u="none" strike="noStrike" kern="1200" dirty="0">
                        <a:solidFill>
                          <a:schemeClr val="dk1"/>
                        </a:solidFill>
                        <a:effectLst/>
                        <a:latin typeface="+mn-lt"/>
                        <a:ea typeface="+mn-ea"/>
                        <a:cs typeface="+mn-cs"/>
                      </a:endParaRPr>
                    </a:p>
                    <a:p>
                      <a:pPr algn="ctr"/>
                      <a:endParaRPr lang="en-US" dirty="0"/>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AP Computer Science</a:t>
                      </a:r>
                    </a:p>
                    <a:p>
                      <a:pPr algn="ctr"/>
                      <a:r>
                        <a:rPr lang="en-US" sz="1800" b="0" i="0" u="none" strike="noStrike" kern="1200" dirty="0">
                          <a:solidFill>
                            <a:schemeClr val="dk1"/>
                          </a:solidFill>
                          <a:effectLst/>
                          <a:latin typeface="+mn-lt"/>
                          <a:ea typeface="+mn-ea"/>
                          <a:cs typeface="+mn-cs"/>
                        </a:rPr>
                        <a:t> Any AP Science</a:t>
                      </a:r>
                      <a:endParaRPr lang="en-US" dirty="0"/>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Any Dual Enrollment  Science course</a:t>
                      </a:r>
                      <a:endParaRPr lang="en-US" dirty="0"/>
                    </a:p>
                  </a:txBody>
                  <a:tcPr>
                    <a:solidFill>
                      <a:schemeClr val="accent6">
                        <a:lumMod val="60000"/>
                        <a:lumOff val="40000"/>
                      </a:schemeClr>
                    </a:solidFill>
                  </a:tcPr>
                </a:tc>
                <a:extLst>
                  <a:ext uri="{0D108BD9-81ED-4DB2-BD59-A6C34878D82A}">
                    <a16:rowId xmlns:a16="http://schemas.microsoft.com/office/drawing/2014/main" val="293405133"/>
                  </a:ext>
                </a:extLst>
              </a:tr>
            </a:tbl>
          </a:graphicData>
        </a:graphic>
      </p:graphicFrame>
    </p:spTree>
    <p:extLst>
      <p:ext uri="{BB962C8B-B14F-4D97-AF65-F5344CB8AC3E}">
        <p14:creationId xmlns:p14="http://schemas.microsoft.com/office/powerpoint/2010/main" val="106384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31212" y="226050"/>
            <a:ext cx="8534400" cy="1507067"/>
          </a:xfrm>
        </p:spPr>
        <p:txBody>
          <a:bodyPr/>
          <a:lstStyle/>
          <a:p>
            <a:pPr algn="ctr"/>
            <a:r>
              <a:rPr lang="en-US" b="1" dirty="0">
                <a:solidFill>
                  <a:srgbClr val="000000"/>
                </a:solidFill>
              </a:rPr>
              <a:t>Social Studies </a:t>
            </a:r>
            <a:br>
              <a:rPr lang="en-US" b="1" dirty="0">
                <a:solidFill>
                  <a:srgbClr val="000000"/>
                </a:solidFill>
              </a:rPr>
            </a:br>
            <a:r>
              <a:rPr lang="en-US" b="1" dirty="0">
                <a:solidFill>
                  <a:srgbClr val="000000"/>
                </a:solidFill>
              </a:rPr>
              <a:t>Hope/core courses</a:t>
            </a:r>
          </a:p>
        </p:txBody>
      </p:sp>
      <p:graphicFrame>
        <p:nvGraphicFramePr>
          <p:cNvPr id="4" name="Table 5">
            <a:extLst>
              <a:ext uri="{FF2B5EF4-FFF2-40B4-BE49-F238E27FC236}">
                <a16:creationId xmlns:a16="http://schemas.microsoft.com/office/drawing/2014/main" id="{6811BA2D-113D-5F4D-8D0D-523D477E7AC6}"/>
              </a:ext>
            </a:extLst>
          </p:cNvPr>
          <p:cNvGraphicFramePr>
            <a:graphicFrameLocks noGrp="1"/>
          </p:cNvGraphicFramePr>
          <p:nvPr>
            <p:extLst>
              <p:ext uri="{D42A27DB-BD31-4B8C-83A1-F6EECF244321}">
                <p14:modId xmlns:p14="http://schemas.microsoft.com/office/powerpoint/2010/main" val="2285388256"/>
              </p:ext>
            </p:extLst>
          </p:nvPr>
        </p:nvGraphicFramePr>
        <p:xfrm>
          <a:off x="622010" y="1754292"/>
          <a:ext cx="8921278" cy="4154898"/>
        </p:xfrm>
        <a:graphic>
          <a:graphicData uri="http://schemas.openxmlformats.org/drawingml/2006/table">
            <a:tbl>
              <a:tblPr firstRow="1" bandRow="1">
                <a:tableStyleId>{5C22544A-7EE6-4342-B048-85BDC9FD1C3A}</a:tableStyleId>
              </a:tblPr>
              <a:tblGrid>
                <a:gridCol w="2182368">
                  <a:extLst>
                    <a:ext uri="{9D8B030D-6E8A-4147-A177-3AD203B41FA5}">
                      <a16:colId xmlns:a16="http://schemas.microsoft.com/office/drawing/2014/main" val="685540334"/>
                    </a:ext>
                  </a:extLst>
                </a:gridCol>
                <a:gridCol w="1889542">
                  <a:extLst>
                    <a:ext uri="{9D8B030D-6E8A-4147-A177-3AD203B41FA5}">
                      <a16:colId xmlns:a16="http://schemas.microsoft.com/office/drawing/2014/main" val="2373250472"/>
                    </a:ext>
                  </a:extLst>
                </a:gridCol>
                <a:gridCol w="2667000">
                  <a:extLst>
                    <a:ext uri="{9D8B030D-6E8A-4147-A177-3AD203B41FA5}">
                      <a16:colId xmlns:a16="http://schemas.microsoft.com/office/drawing/2014/main" val="1175617679"/>
                    </a:ext>
                  </a:extLst>
                </a:gridCol>
                <a:gridCol w="2182368">
                  <a:extLst>
                    <a:ext uri="{9D8B030D-6E8A-4147-A177-3AD203B41FA5}">
                      <a16:colId xmlns:a16="http://schemas.microsoft.com/office/drawing/2014/main" val="4026340543"/>
                    </a:ext>
                  </a:extLst>
                </a:gridCol>
              </a:tblGrid>
              <a:tr h="1009632">
                <a:tc>
                  <a:txBody>
                    <a:bodyPr/>
                    <a:lstStyle/>
                    <a:p>
                      <a:endParaRPr lang="en-US" dirty="0"/>
                    </a:p>
                  </a:txBody>
                  <a:tcPr/>
                </a:tc>
                <a:tc>
                  <a:txBody>
                    <a:bodyPr/>
                    <a:lstStyle/>
                    <a:p>
                      <a:r>
                        <a:rPr lang="en-US" dirty="0"/>
                        <a:t>DCSD Requirement</a:t>
                      </a:r>
                    </a:p>
                  </a:txBody>
                  <a:tcPr/>
                </a:tc>
                <a:tc>
                  <a:txBody>
                    <a:bodyPr/>
                    <a:lstStyle/>
                    <a:p>
                      <a:pPr algn="ctr"/>
                      <a:r>
                        <a:rPr lang="en-US" dirty="0"/>
                        <a:t>ADVANCED PLACEMENT</a:t>
                      </a:r>
                    </a:p>
                  </a:txBody>
                  <a:tcPr/>
                </a:tc>
                <a:tc>
                  <a:txBody>
                    <a:bodyPr/>
                    <a:lstStyle/>
                    <a:p>
                      <a:pPr algn="ctr"/>
                      <a:r>
                        <a:rPr lang="en-US" dirty="0"/>
                        <a:t>DUAL ENROLLMENT</a:t>
                      </a:r>
                    </a:p>
                  </a:txBody>
                  <a:tcPr/>
                </a:tc>
                <a:extLst>
                  <a:ext uri="{0D108BD9-81ED-4DB2-BD59-A6C34878D82A}">
                    <a16:rowId xmlns:a16="http://schemas.microsoft.com/office/drawing/2014/main" val="380173793"/>
                  </a:ext>
                </a:extLst>
              </a:tr>
              <a:tr h="584946">
                <a:tc>
                  <a:txBody>
                    <a:bodyPr/>
                    <a:lstStyle/>
                    <a:p>
                      <a:pPr algn="ctr"/>
                      <a:r>
                        <a:rPr lang="en-US" dirty="0"/>
                        <a:t>GRADE 9</a:t>
                      </a:r>
                    </a:p>
                  </a:txBody>
                  <a:tcPr/>
                </a:tc>
                <a:tc>
                  <a:txBody>
                    <a:bodyPr/>
                    <a:lstStyle/>
                    <a:p>
                      <a:pPr algn="ctr"/>
                      <a:r>
                        <a:rPr lang="en-US" sz="1800" b="0" i="0" u="none" strike="noStrike" kern="1200" dirty="0">
                          <a:solidFill>
                            <a:schemeClr val="dk1"/>
                          </a:solidFill>
                          <a:effectLst/>
                          <a:latin typeface="+mn-lt"/>
                          <a:ea typeface="+mn-ea"/>
                          <a:cs typeface="+mn-cs"/>
                        </a:rPr>
                        <a:t>American Government</a:t>
                      </a:r>
                      <a:endParaRPr lang="en-US" dirty="0"/>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AP American Government</a:t>
                      </a:r>
                      <a:endParaRPr lang="en-US" dirty="0"/>
                    </a:p>
                  </a:txBody>
                  <a:tcPr>
                    <a:solidFill>
                      <a:schemeClr val="accent3">
                        <a:lumMod val="20000"/>
                        <a:lumOff val="80000"/>
                      </a:schemeClr>
                    </a:solidFill>
                  </a:tcPr>
                </a:tc>
                <a:tc>
                  <a:txBody>
                    <a:bodyPr/>
                    <a:lstStyle/>
                    <a:p>
                      <a:pPr algn="ctr"/>
                      <a:r>
                        <a:rPr lang="en-US" sz="1800" b="0" i="0" kern="1200" dirty="0">
                          <a:solidFill>
                            <a:schemeClr val="dk1"/>
                          </a:solidFill>
                          <a:effectLst/>
                          <a:latin typeface="+mn-lt"/>
                          <a:ea typeface="+mn-ea"/>
                          <a:cs typeface="+mn-cs"/>
                        </a:rPr>
                        <a:t>POLS 1101</a:t>
                      </a:r>
                      <a:endParaRPr lang="en-US" dirty="0"/>
                    </a:p>
                  </a:txBody>
                  <a:tcPr>
                    <a:solidFill>
                      <a:schemeClr val="accent6">
                        <a:lumMod val="60000"/>
                        <a:lumOff val="40000"/>
                      </a:schemeClr>
                    </a:solidFill>
                  </a:tcPr>
                </a:tc>
                <a:extLst>
                  <a:ext uri="{0D108BD9-81ED-4DB2-BD59-A6C34878D82A}">
                    <a16:rowId xmlns:a16="http://schemas.microsoft.com/office/drawing/2014/main" val="1602532321"/>
                  </a:ext>
                </a:extLst>
              </a:tr>
              <a:tr h="584946">
                <a:tc>
                  <a:txBody>
                    <a:bodyPr/>
                    <a:lstStyle/>
                    <a:p>
                      <a:pPr algn="ctr"/>
                      <a:r>
                        <a:rPr lang="en-US" dirty="0"/>
                        <a:t>GRADE 9</a:t>
                      </a:r>
                    </a:p>
                  </a:txBody>
                  <a:tcPr/>
                </a:tc>
                <a:tc>
                  <a:txBody>
                    <a:bodyPr/>
                    <a:lstStyle/>
                    <a:p>
                      <a:pPr algn="ctr"/>
                      <a:r>
                        <a:rPr lang="en-US" dirty="0"/>
                        <a:t>World Geography</a:t>
                      </a:r>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 AP Human Geography</a:t>
                      </a:r>
                      <a:endParaRPr lang="en-US" dirty="0"/>
                    </a:p>
                  </a:txBody>
                  <a:tcPr>
                    <a:solidFill>
                      <a:schemeClr val="accent3">
                        <a:lumMod val="20000"/>
                        <a:lumOff val="80000"/>
                      </a:schemeClr>
                    </a:solidFill>
                  </a:tcPr>
                </a:tc>
                <a:tc>
                  <a:txBody>
                    <a:bodyPr/>
                    <a:lstStyle/>
                    <a:p>
                      <a:pPr algn="ctr"/>
                      <a:endParaRPr lang="en-US" dirty="0"/>
                    </a:p>
                  </a:txBody>
                  <a:tcPr>
                    <a:solidFill>
                      <a:schemeClr val="accent6">
                        <a:lumMod val="60000"/>
                        <a:lumOff val="40000"/>
                      </a:schemeClr>
                    </a:solidFill>
                  </a:tcPr>
                </a:tc>
                <a:extLst>
                  <a:ext uri="{0D108BD9-81ED-4DB2-BD59-A6C34878D82A}">
                    <a16:rowId xmlns:a16="http://schemas.microsoft.com/office/drawing/2014/main" val="1477303846"/>
                  </a:ext>
                </a:extLst>
              </a:tr>
              <a:tr h="584946">
                <a:tc>
                  <a:txBody>
                    <a:bodyPr/>
                    <a:lstStyle/>
                    <a:p>
                      <a:pPr algn="ctr"/>
                      <a:r>
                        <a:rPr lang="en-US" dirty="0"/>
                        <a:t>GRADE 10</a:t>
                      </a:r>
                    </a:p>
                  </a:txBody>
                  <a:tcPr/>
                </a:tc>
                <a:tc>
                  <a:txBody>
                    <a:bodyPr/>
                    <a:lstStyle/>
                    <a:p>
                      <a:pPr algn="ctr"/>
                      <a:r>
                        <a:rPr lang="en-US" sz="1800" b="0" i="0" u="none" strike="noStrike" kern="1200" dirty="0">
                          <a:solidFill>
                            <a:schemeClr val="dk1"/>
                          </a:solidFill>
                          <a:effectLst/>
                          <a:latin typeface="+mn-lt"/>
                          <a:ea typeface="+mn-ea"/>
                          <a:cs typeface="+mn-cs"/>
                        </a:rPr>
                        <a:t>World History</a:t>
                      </a:r>
                      <a:endParaRPr lang="en-US" dirty="0"/>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AP World History</a:t>
                      </a:r>
                      <a:endParaRPr lang="en-US" dirty="0"/>
                    </a:p>
                  </a:txBody>
                  <a:tcPr>
                    <a:solidFill>
                      <a:schemeClr val="accent3">
                        <a:lumMod val="20000"/>
                        <a:lumOff val="80000"/>
                      </a:schemeClr>
                    </a:solidFill>
                  </a:tcPr>
                </a:tc>
                <a:tc>
                  <a:txBody>
                    <a:bodyPr/>
                    <a:lstStyle/>
                    <a:p>
                      <a:pPr algn="ctr"/>
                      <a:r>
                        <a:rPr lang="en-US" sz="1800" b="0" i="0" kern="1200" dirty="0">
                          <a:solidFill>
                            <a:schemeClr val="dk1"/>
                          </a:solidFill>
                          <a:effectLst/>
                          <a:latin typeface="+mn-lt"/>
                          <a:ea typeface="+mn-ea"/>
                          <a:cs typeface="+mn-cs"/>
                        </a:rPr>
                        <a:t>HIST 1111</a:t>
                      </a:r>
                      <a:endParaRPr lang="en-US" dirty="0"/>
                    </a:p>
                  </a:txBody>
                  <a:tcPr>
                    <a:solidFill>
                      <a:schemeClr val="accent6">
                        <a:lumMod val="60000"/>
                        <a:lumOff val="40000"/>
                      </a:schemeClr>
                    </a:solidFill>
                  </a:tcPr>
                </a:tc>
                <a:extLst>
                  <a:ext uri="{0D108BD9-81ED-4DB2-BD59-A6C34878D82A}">
                    <a16:rowId xmlns:a16="http://schemas.microsoft.com/office/drawing/2014/main" val="1804614616"/>
                  </a:ext>
                </a:extLst>
              </a:tr>
              <a:tr h="584946">
                <a:tc>
                  <a:txBody>
                    <a:bodyPr/>
                    <a:lstStyle/>
                    <a:p>
                      <a:pPr algn="ctr"/>
                      <a:r>
                        <a:rPr lang="en-US" dirty="0"/>
                        <a:t>GRADE 11</a:t>
                      </a:r>
                    </a:p>
                  </a:txBody>
                  <a:tcPr/>
                </a:tc>
                <a:tc>
                  <a:txBody>
                    <a:bodyPr/>
                    <a:lstStyle/>
                    <a:p>
                      <a:pPr algn="ctr"/>
                      <a:r>
                        <a:rPr lang="en-US" sz="1800" b="0" i="0" u="none" strike="noStrike" kern="1200" dirty="0">
                          <a:solidFill>
                            <a:schemeClr val="dk1"/>
                          </a:solidFill>
                          <a:effectLst/>
                          <a:latin typeface="+mn-lt"/>
                          <a:ea typeface="+mn-ea"/>
                          <a:cs typeface="+mn-cs"/>
                        </a:rPr>
                        <a:t>US History</a:t>
                      </a:r>
                      <a:endParaRPr lang="en-US" dirty="0"/>
                    </a:p>
                  </a:txBody>
                  <a:tcPr>
                    <a:solidFill>
                      <a:schemeClr val="tx2"/>
                    </a:solidFill>
                  </a:tcPr>
                </a:tc>
                <a:tc>
                  <a:txBody>
                    <a:bodyPr/>
                    <a:lstStyle/>
                    <a:p>
                      <a:pPr algn="ctr"/>
                      <a:r>
                        <a:rPr lang="en-US" sz="1800" b="0" i="0" u="none" strike="noStrike" kern="1200" dirty="0">
                          <a:solidFill>
                            <a:schemeClr val="dk1"/>
                          </a:solidFill>
                          <a:effectLst/>
                          <a:latin typeface="+mn-lt"/>
                          <a:ea typeface="+mn-ea"/>
                          <a:cs typeface="+mn-cs"/>
                        </a:rPr>
                        <a:t> AP US History</a:t>
                      </a:r>
                      <a:endParaRPr lang="en-US" dirty="0"/>
                    </a:p>
                  </a:txBody>
                  <a:tcPr>
                    <a:solidFill>
                      <a:schemeClr val="accent3">
                        <a:lumMod val="20000"/>
                        <a:lumOff val="80000"/>
                      </a:schemeClr>
                    </a:solidFill>
                  </a:tcPr>
                </a:tc>
                <a:tc>
                  <a:txBody>
                    <a:bodyPr/>
                    <a:lstStyle/>
                    <a:p>
                      <a:pPr algn="ctr"/>
                      <a:r>
                        <a:rPr lang="en-US" sz="1800" b="0" i="0" u="none" strike="noStrike" kern="1200" dirty="0">
                          <a:solidFill>
                            <a:schemeClr val="dk1"/>
                          </a:solidFill>
                          <a:effectLst/>
                          <a:latin typeface="+mn-lt"/>
                          <a:ea typeface="+mn-ea"/>
                          <a:cs typeface="+mn-cs"/>
                        </a:rPr>
                        <a:t>HIST 2111</a:t>
                      </a:r>
                    </a:p>
                    <a:p>
                      <a:pPr algn="ctr"/>
                      <a:r>
                        <a:rPr lang="en-US" sz="1800" b="0" i="0" u="none" strike="noStrike" kern="1200" dirty="0">
                          <a:solidFill>
                            <a:schemeClr val="dk1"/>
                          </a:solidFill>
                          <a:effectLst/>
                          <a:latin typeface="+mn-lt"/>
                          <a:ea typeface="+mn-ea"/>
                          <a:cs typeface="+mn-cs"/>
                        </a:rPr>
                        <a:t>HIST 2112</a:t>
                      </a:r>
                      <a:endParaRPr lang="en-US" dirty="0"/>
                    </a:p>
                  </a:txBody>
                  <a:tcPr>
                    <a:solidFill>
                      <a:schemeClr val="accent6">
                        <a:lumMod val="60000"/>
                        <a:lumOff val="40000"/>
                      </a:schemeClr>
                    </a:solidFill>
                  </a:tcPr>
                </a:tc>
                <a:extLst>
                  <a:ext uri="{0D108BD9-81ED-4DB2-BD59-A6C34878D82A}">
                    <a16:rowId xmlns:a16="http://schemas.microsoft.com/office/drawing/2014/main" val="2414098579"/>
                  </a:ext>
                </a:extLst>
              </a:tr>
              <a:tr h="584946">
                <a:tc>
                  <a:txBody>
                    <a:bodyPr/>
                    <a:lstStyle/>
                    <a:p>
                      <a:pPr algn="ctr"/>
                      <a:r>
                        <a:rPr lang="en-US" dirty="0"/>
                        <a:t>GRADE 12</a:t>
                      </a:r>
                    </a:p>
                  </a:txBody>
                  <a:tcPr/>
                </a:tc>
                <a:tc>
                  <a:txBody>
                    <a:bodyPr/>
                    <a:lstStyle/>
                    <a:p>
                      <a:pPr algn="ctr"/>
                      <a:r>
                        <a:rPr lang="en-US" sz="1800" b="0" i="0" u="none" strike="noStrike" kern="1200" dirty="0">
                          <a:solidFill>
                            <a:schemeClr val="dk1"/>
                          </a:solidFill>
                          <a:effectLst/>
                          <a:latin typeface="+mn-lt"/>
                          <a:ea typeface="+mn-ea"/>
                          <a:cs typeface="+mn-cs"/>
                        </a:rPr>
                        <a:t>Economics</a:t>
                      </a:r>
                      <a:endParaRPr lang="en-US" dirty="0"/>
                    </a:p>
                  </a:txBody>
                  <a:tcPr>
                    <a:solidFill>
                      <a:schemeClr val="tx2"/>
                    </a:solidFill>
                  </a:tcPr>
                </a:tc>
                <a:tc>
                  <a:txBody>
                    <a:bodyPr/>
                    <a:lstStyle/>
                    <a:p>
                      <a:pPr algn="l"/>
                      <a:r>
                        <a:rPr lang="en-US" sz="1800" b="0" i="0" u="none" strike="noStrike" kern="1200" dirty="0">
                          <a:solidFill>
                            <a:schemeClr val="dk1"/>
                          </a:solidFill>
                          <a:effectLst/>
                          <a:latin typeface="+mn-lt"/>
                          <a:ea typeface="+mn-ea"/>
                          <a:cs typeface="+mn-cs"/>
                        </a:rPr>
                        <a:t>AP Macro- Economics</a:t>
                      </a:r>
                    </a:p>
                    <a:p>
                      <a:pPr algn="l"/>
                      <a:r>
                        <a:rPr lang="en-US" sz="1800" b="0" i="0" u="none" strike="noStrike" kern="1200" dirty="0">
                          <a:solidFill>
                            <a:schemeClr val="dk1"/>
                          </a:solidFill>
                          <a:effectLst/>
                          <a:latin typeface="+mn-lt"/>
                          <a:ea typeface="+mn-ea"/>
                          <a:cs typeface="+mn-cs"/>
                        </a:rPr>
                        <a:t>AP Micro-Economics</a:t>
                      </a:r>
                      <a:endParaRPr lang="en-US" dirty="0"/>
                    </a:p>
                  </a:txBody>
                  <a:tcPr>
                    <a:solidFill>
                      <a:schemeClr val="accent3">
                        <a:lumMod val="20000"/>
                        <a:lumOff val="80000"/>
                      </a:schemeClr>
                    </a:solidFill>
                  </a:tcPr>
                </a:tc>
                <a:tc>
                  <a:txBody>
                    <a:bodyPr/>
                    <a:lstStyle/>
                    <a:p>
                      <a:pPr algn="ctr"/>
                      <a:r>
                        <a:rPr lang="en-US" sz="1800" b="0" i="0" kern="1200" dirty="0">
                          <a:solidFill>
                            <a:schemeClr val="dk1"/>
                          </a:solidFill>
                          <a:effectLst/>
                          <a:latin typeface="+mn-lt"/>
                          <a:ea typeface="+mn-ea"/>
                          <a:cs typeface="+mn-cs"/>
                        </a:rPr>
                        <a:t>ECON 1101</a:t>
                      </a:r>
                      <a:endParaRPr lang="en-US" b="1" dirty="0"/>
                    </a:p>
                  </a:txBody>
                  <a:tcPr>
                    <a:solidFill>
                      <a:schemeClr val="accent6">
                        <a:lumMod val="60000"/>
                        <a:lumOff val="40000"/>
                      </a:schemeClr>
                    </a:solidFill>
                  </a:tcPr>
                </a:tc>
                <a:extLst>
                  <a:ext uri="{0D108BD9-81ED-4DB2-BD59-A6C34878D82A}">
                    <a16:rowId xmlns:a16="http://schemas.microsoft.com/office/drawing/2014/main" val="293405133"/>
                  </a:ext>
                </a:extLst>
              </a:tr>
            </a:tbl>
          </a:graphicData>
        </a:graphic>
      </p:graphicFrame>
    </p:spTree>
    <p:extLst>
      <p:ext uri="{BB962C8B-B14F-4D97-AF65-F5344CB8AC3E}">
        <p14:creationId xmlns:p14="http://schemas.microsoft.com/office/powerpoint/2010/main" val="68487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67356" y="0"/>
            <a:ext cx="8534400" cy="995588"/>
          </a:xfrm>
        </p:spPr>
        <p:txBody>
          <a:bodyPr>
            <a:normAutofit fontScale="90000"/>
          </a:bodyPr>
          <a:lstStyle/>
          <a:p>
            <a:pPr algn="ctr"/>
            <a:r>
              <a:rPr lang="en-US" b="1" dirty="0">
                <a:solidFill>
                  <a:srgbClr val="000000"/>
                </a:solidFill>
              </a:rPr>
              <a:t>World Language</a:t>
            </a:r>
            <a:br>
              <a:rPr lang="en-US" b="1" dirty="0">
                <a:solidFill>
                  <a:srgbClr val="000000"/>
                </a:solidFill>
              </a:rPr>
            </a:br>
            <a:r>
              <a:rPr lang="en-US" b="1" dirty="0">
                <a:solidFill>
                  <a:srgbClr val="000000"/>
                </a:solidFill>
              </a:rPr>
              <a:t>hope/core course</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49753" y="1618058"/>
            <a:ext cx="11859165" cy="4991845"/>
          </a:xfrm>
          <a:prstGeom prst="rect">
            <a:avLst/>
          </a:prstGeom>
          <a:extLst>
            <a:ext uri="{FAA26D3D-D897-4be2-8F04-BA451C77F1D7}">
              <ma14:placeholderFlag xmlns:ma14="http://schemas.microsoft.com/office/mac/drawingml/2011/main" xmlns=""/>
            </a:ext>
          </a:extLst>
        </p:spPr>
      </p:pic>
      <p:sp>
        <p:nvSpPr>
          <p:cNvPr id="3" name="Right Arrow 2">
            <a:extLst>
              <a:ext uri="{FF2B5EF4-FFF2-40B4-BE49-F238E27FC236}">
                <a16:creationId xmlns:a16="http://schemas.microsoft.com/office/drawing/2014/main" id="{6A1ACAE6-1B9F-DC48-AC4F-18AAC3F9E6A5}"/>
              </a:ext>
            </a:extLst>
          </p:cNvPr>
          <p:cNvSpPr/>
          <p:nvPr/>
        </p:nvSpPr>
        <p:spPr>
          <a:xfrm>
            <a:off x="1667356" y="3031041"/>
            <a:ext cx="8823960" cy="243840"/>
          </a:xfrm>
          <a:prstGeom prst="rightArrow">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2CE6B19-3BBA-BC4B-958B-EE2665EB0449}"/>
              </a:ext>
            </a:extLst>
          </p:cNvPr>
          <p:cNvSpPr/>
          <p:nvPr/>
        </p:nvSpPr>
        <p:spPr>
          <a:xfrm>
            <a:off x="1681459" y="4812402"/>
            <a:ext cx="8823960" cy="243840"/>
          </a:xfrm>
          <a:prstGeom prst="rightArrow">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8CBD0C39-378F-7342-AF63-4F76FF6AE5B9}"/>
              </a:ext>
            </a:extLst>
          </p:cNvPr>
          <p:cNvSpPr/>
          <p:nvPr/>
        </p:nvSpPr>
        <p:spPr>
          <a:xfrm>
            <a:off x="1667356" y="5924923"/>
            <a:ext cx="8823960" cy="243840"/>
          </a:xfrm>
          <a:prstGeom prst="rightArrow">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060A36-926F-0143-8D7D-EA810F7A827C}"/>
              </a:ext>
            </a:extLst>
          </p:cNvPr>
          <p:cNvSpPr/>
          <p:nvPr/>
        </p:nvSpPr>
        <p:spPr>
          <a:xfrm>
            <a:off x="1402080" y="1031492"/>
            <a:ext cx="10271759" cy="369332"/>
          </a:xfrm>
          <a:prstGeom prst="rect">
            <a:avLst/>
          </a:prstGeom>
        </p:spPr>
        <p:txBody>
          <a:bodyPr wrap="square">
            <a:spAutoFit/>
          </a:bodyPr>
          <a:lstStyle/>
          <a:p>
            <a:r>
              <a:rPr lang="en-US" dirty="0">
                <a:solidFill>
                  <a:srgbClr val="000000"/>
                </a:solidFill>
                <a:latin typeface="Times New Roman" panose="02020603050405020304" pitchFamily="18" charset="0"/>
              </a:rPr>
              <a:t>* 2 Units of same modern language or Latin are required for 4-year college admission</a:t>
            </a:r>
            <a:endParaRPr lang="en-US" dirty="0"/>
          </a:p>
        </p:txBody>
      </p:sp>
    </p:spTree>
    <p:extLst>
      <p:ext uri="{BB962C8B-B14F-4D97-AF65-F5344CB8AC3E}">
        <p14:creationId xmlns:p14="http://schemas.microsoft.com/office/powerpoint/2010/main" val="2776407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0EA0-23AB-8E48-A60F-4E2B96BFA42D}"/>
              </a:ext>
            </a:extLst>
          </p:cNvPr>
          <p:cNvSpPr>
            <a:spLocks noGrp="1"/>
          </p:cNvSpPr>
          <p:nvPr>
            <p:ph type="title"/>
          </p:nvPr>
        </p:nvSpPr>
        <p:spPr>
          <a:xfrm>
            <a:off x="779929" y="2349250"/>
            <a:ext cx="10797989" cy="1507067"/>
          </a:xfrm>
        </p:spPr>
        <p:txBody>
          <a:bodyPr/>
          <a:lstStyle/>
          <a:p>
            <a:pPr algn="ctr"/>
            <a:r>
              <a:rPr lang="en-US" b="1" dirty="0">
                <a:solidFill>
                  <a:schemeClr val="bg1"/>
                </a:solidFill>
              </a:rPr>
              <a:t>RESOURCES</a:t>
            </a:r>
            <a:br>
              <a:rPr lang="en-US" b="1" dirty="0">
                <a:solidFill>
                  <a:schemeClr val="bg1"/>
                </a:solidFill>
              </a:rPr>
            </a:br>
            <a:r>
              <a:rPr lang="en-US" b="1" dirty="0">
                <a:solidFill>
                  <a:schemeClr val="bg1"/>
                </a:solidFill>
              </a:rPr>
              <a:t> CTAE ELECTIVE COURSE OFFERINGS</a:t>
            </a:r>
          </a:p>
        </p:txBody>
      </p:sp>
    </p:spTree>
    <p:extLst>
      <p:ext uri="{BB962C8B-B14F-4D97-AF65-F5344CB8AC3E}">
        <p14:creationId xmlns:p14="http://schemas.microsoft.com/office/powerpoint/2010/main" val="936356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12694" y="1840230"/>
            <a:ext cx="9650506" cy="4382922"/>
          </a:xfrm>
        </p:spPr>
        <p:txBody>
          <a:bodyPr>
            <a:normAutofit/>
          </a:bodyPr>
          <a:lstStyle/>
          <a:p>
            <a:r>
              <a:rPr lang="en-US" sz="1600" dirty="0">
                <a:solidFill>
                  <a:schemeClr val="bg1"/>
                </a:solidFill>
              </a:rPr>
              <a:t>1. Agriculture, Food and Natural Resources </a:t>
            </a:r>
            <a:br>
              <a:rPr lang="en-US" sz="1600" dirty="0">
                <a:solidFill>
                  <a:schemeClr val="bg1"/>
                </a:solidFill>
              </a:rPr>
            </a:br>
            <a:r>
              <a:rPr lang="en-US" sz="1600" dirty="0">
                <a:solidFill>
                  <a:schemeClr val="bg1"/>
                </a:solidFill>
                <a:hlinkClick r:id="rId2" action="ppaction://hlinksldjump"/>
              </a:rPr>
              <a:t>2. Architecture and Construction </a:t>
            </a:r>
            <a:br>
              <a:rPr lang="en-US" sz="1600" dirty="0">
                <a:solidFill>
                  <a:schemeClr val="bg1"/>
                </a:solidFill>
              </a:rPr>
            </a:br>
            <a:r>
              <a:rPr lang="en-US" sz="1600" dirty="0">
                <a:solidFill>
                  <a:schemeClr val="bg1"/>
                </a:solidFill>
              </a:rPr>
              <a:t>3. Arts, AV/Technology and Communications </a:t>
            </a:r>
            <a:br>
              <a:rPr lang="en-US" sz="1600" dirty="0">
                <a:solidFill>
                  <a:schemeClr val="bg1"/>
                </a:solidFill>
              </a:rPr>
            </a:br>
            <a:r>
              <a:rPr lang="en-US" sz="1600" dirty="0">
                <a:solidFill>
                  <a:schemeClr val="bg1"/>
                </a:solidFill>
              </a:rPr>
              <a:t>4. Business Management and Administration </a:t>
            </a:r>
            <a:br>
              <a:rPr lang="en-US" sz="1600" dirty="0">
                <a:solidFill>
                  <a:schemeClr val="bg1"/>
                </a:solidFill>
              </a:rPr>
            </a:br>
            <a:r>
              <a:rPr lang="en-US" sz="1600" dirty="0">
                <a:solidFill>
                  <a:schemeClr val="bg1"/>
                </a:solidFill>
              </a:rPr>
              <a:t>5. Education and Training </a:t>
            </a:r>
            <a:br>
              <a:rPr lang="en-US" sz="1600" dirty="0">
                <a:solidFill>
                  <a:schemeClr val="bg1"/>
                </a:solidFill>
              </a:rPr>
            </a:br>
            <a:r>
              <a:rPr lang="en-US" sz="1600" dirty="0">
                <a:solidFill>
                  <a:schemeClr val="bg1"/>
                </a:solidFill>
              </a:rPr>
              <a:t>6. Energy</a:t>
            </a:r>
            <a:br>
              <a:rPr lang="en-US" sz="1600" dirty="0">
                <a:solidFill>
                  <a:schemeClr val="bg1"/>
                </a:solidFill>
              </a:rPr>
            </a:br>
            <a:r>
              <a:rPr lang="en-US" sz="1600" dirty="0">
                <a:solidFill>
                  <a:schemeClr val="bg1"/>
                </a:solidFill>
              </a:rPr>
              <a:t>7. Finance </a:t>
            </a:r>
            <a:br>
              <a:rPr lang="en-US" sz="1600" dirty="0">
                <a:solidFill>
                  <a:schemeClr val="bg1"/>
                </a:solidFill>
              </a:rPr>
            </a:br>
            <a:r>
              <a:rPr lang="en-US" sz="1600" dirty="0">
                <a:solidFill>
                  <a:schemeClr val="bg1"/>
                </a:solidFill>
              </a:rPr>
              <a:t>8. Government and Public Administration </a:t>
            </a:r>
            <a:br>
              <a:rPr lang="en-US" sz="1600" dirty="0">
                <a:solidFill>
                  <a:schemeClr val="bg1"/>
                </a:solidFill>
              </a:rPr>
            </a:br>
            <a:r>
              <a:rPr lang="en-US" sz="1600" dirty="0">
                <a:solidFill>
                  <a:schemeClr val="bg1"/>
                </a:solidFill>
              </a:rPr>
              <a:t>9. Health Science </a:t>
            </a:r>
            <a:br>
              <a:rPr lang="en-US" sz="1600" dirty="0">
                <a:solidFill>
                  <a:schemeClr val="bg1"/>
                </a:solidFill>
              </a:rPr>
            </a:br>
            <a:r>
              <a:rPr lang="en-US" sz="1600" dirty="0">
                <a:solidFill>
                  <a:schemeClr val="bg1"/>
                </a:solidFill>
              </a:rPr>
              <a:t>10. Hospitality and Tourism Health Science </a:t>
            </a:r>
            <a:br>
              <a:rPr lang="en-US" sz="1600" dirty="0">
                <a:solidFill>
                  <a:schemeClr val="bg1"/>
                </a:solidFill>
              </a:rPr>
            </a:br>
            <a:r>
              <a:rPr lang="en-US" sz="1600" dirty="0">
                <a:solidFill>
                  <a:schemeClr val="bg1"/>
                </a:solidFill>
              </a:rPr>
              <a:t>11. Human Services </a:t>
            </a:r>
            <a:br>
              <a:rPr lang="en-US" sz="1600" dirty="0">
                <a:solidFill>
                  <a:schemeClr val="bg1"/>
                </a:solidFill>
              </a:rPr>
            </a:br>
            <a:r>
              <a:rPr lang="en-US" sz="1600" dirty="0">
                <a:solidFill>
                  <a:schemeClr val="bg1"/>
                </a:solidFill>
              </a:rPr>
              <a:t>12. Information Technology </a:t>
            </a:r>
            <a:br>
              <a:rPr lang="en-US" sz="1600" dirty="0">
                <a:solidFill>
                  <a:schemeClr val="bg1"/>
                </a:solidFill>
              </a:rPr>
            </a:br>
            <a:r>
              <a:rPr lang="en-US" sz="1600" dirty="0">
                <a:solidFill>
                  <a:schemeClr val="bg1"/>
                </a:solidFill>
              </a:rPr>
              <a:t>13. Law, Public Safety, Corrections and Security</a:t>
            </a:r>
            <a:br>
              <a:rPr lang="en-US" sz="1600" dirty="0">
                <a:solidFill>
                  <a:schemeClr val="bg1"/>
                </a:solidFill>
              </a:rPr>
            </a:br>
            <a:r>
              <a:rPr lang="en-US" sz="1600" dirty="0">
                <a:solidFill>
                  <a:schemeClr val="bg1"/>
                </a:solidFill>
              </a:rPr>
              <a:t>14. Manufacturing</a:t>
            </a:r>
            <a:br>
              <a:rPr lang="en-US" sz="1600" dirty="0">
                <a:solidFill>
                  <a:schemeClr val="bg1"/>
                </a:solidFill>
              </a:rPr>
            </a:br>
            <a:r>
              <a:rPr lang="en-US" sz="1600" dirty="0">
                <a:solidFill>
                  <a:schemeClr val="bg1"/>
                </a:solidFill>
              </a:rPr>
              <a:t>15. Marketing</a:t>
            </a:r>
            <a:br>
              <a:rPr lang="en-US" sz="1600" dirty="0">
                <a:solidFill>
                  <a:schemeClr val="bg1"/>
                </a:solidFill>
              </a:rPr>
            </a:br>
            <a:r>
              <a:rPr lang="en-US" sz="1600" dirty="0">
                <a:solidFill>
                  <a:schemeClr val="bg1"/>
                </a:solidFill>
              </a:rPr>
              <a:t>16. Science, Technology, Engineering, Mathematics (STEM)</a:t>
            </a:r>
            <a:br>
              <a:rPr lang="en-US" sz="1600" dirty="0">
                <a:solidFill>
                  <a:schemeClr val="bg1"/>
                </a:solidFill>
              </a:rPr>
            </a:br>
            <a:r>
              <a:rPr lang="en-US" sz="1600" dirty="0">
                <a:solidFill>
                  <a:schemeClr val="bg1"/>
                </a:solidFill>
              </a:rPr>
              <a:t>17. Transportation, Distribution and Logistics</a:t>
            </a:r>
            <a:endParaRPr lang="en-US" sz="1600" b="1" dirty="0">
              <a:solidFill>
                <a:schemeClr val="bg1"/>
              </a:solidFill>
            </a:endParaRPr>
          </a:p>
        </p:txBody>
      </p:sp>
      <p:pic>
        <p:nvPicPr>
          <p:cNvPr id="4" name="Picture 3" descr="Diagram&#10;&#10;Description automatically generated">
            <a:extLst>
              <a:ext uri="{FF2B5EF4-FFF2-40B4-BE49-F238E27FC236}">
                <a16:creationId xmlns:a16="http://schemas.microsoft.com/office/drawing/2014/main" id="{C59F56E0-DBA4-3142-BD13-F75462B4AC4A}"/>
              </a:ext>
            </a:extLst>
          </p:cNvPr>
          <p:cNvPicPr>
            <a:picLocks noChangeAspect="1"/>
          </p:cNvPicPr>
          <p:nvPr/>
        </p:nvPicPr>
        <p:blipFill>
          <a:blip r:embed="rId3"/>
          <a:stretch>
            <a:fillRect/>
          </a:stretch>
        </p:blipFill>
        <p:spPr>
          <a:xfrm>
            <a:off x="8754110" y="1840230"/>
            <a:ext cx="2984500" cy="4636770"/>
          </a:xfrm>
          <a:prstGeom prst="rect">
            <a:avLst/>
          </a:prstGeom>
        </p:spPr>
      </p:pic>
      <p:sp>
        <p:nvSpPr>
          <p:cNvPr id="5" name="Rectangle 4">
            <a:extLst>
              <a:ext uri="{FF2B5EF4-FFF2-40B4-BE49-F238E27FC236}">
                <a16:creationId xmlns:a16="http://schemas.microsoft.com/office/drawing/2014/main" id="{3F78C378-8F38-7F4D-8EBA-41386CD6E816}"/>
              </a:ext>
            </a:extLst>
          </p:cNvPr>
          <p:cNvSpPr/>
          <p:nvPr/>
        </p:nvSpPr>
        <p:spPr>
          <a:xfrm>
            <a:off x="226284" y="916900"/>
            <a:ext cx="11965716" cy="923330"/>
          </a:xfrm>
          <a:prstGeom prst="rect">
            <a:avLst/>
          </a:prstGeom>
        </p:spPr>
        <p:txBody>
          <a:bodyPr wrap="square">
            <a:spAutoFit/>
          </a:bodyPr>
          <a:lstStyle/>
          <a:p>
            <a:r>
              <a:rPr lang="en-US" dirty="0">
                <a:solidFill>
                  <a:srgbClr val="333333"/>
                </a:solidFill>
                <a:latin typeface="HelveticaLTStd-Roman"/>
              </a:rPr>
              <a:t>Georgia’s Career Clusters allow students to choose an area of interest in high school from the 17 clusters listed below. Students take classes tailored to their cluster, which helps them navigate their way to greater success – no matter what they choose to do after high school graduation. Each cluster will include multiple career pathways.</a:t>
            </a:r>
            <a:endParaRPr lang="en-US" dirty="0"/>
          </a:p>
        </p:txBody>
      </p:sp>
      <p:sp>
        <p:nvSpPr>
          <p:cNvPr id="6" name="Rectangle 5">
            <a:extLst>
              <a:ext uri="{FF2B5EF4-FFF2-40B4-BE49-F238E27FC236}">
                <a16:creationId xmlns:a16="http://schemas.microsoft.com/office/drawing/2014/main" id="{260AEE3E-20C8-CA4C-9C7A-DA97CB941D49}"/>
              </a:ext>
            </a:extLst>
          </p:cNvPr>
          <p:cNvSpPr/>
          <p:nvPr/>
        </p:nvSpPr>
        <p:spPr>
          <a:xfrm>
            <a:off x="3762225" y="208866"/>
            <a:ext cx="4893833" cy="1077218"/>
          </a:xfrm>
          <a:prstGeom prst="rect">
            <a:avLst/>
          </a:prstGeom>
        </p:spPr>
        <p:txBody>
          <a:bodyPr wrap="square">
            <a:spAutoFit/>
          </a:bodyPr>
          <a:lstStyle/>
          <a:p>
            <a:r>
              <a:rPr lang="en-US" sz="2800" b="1" dirty="0">
                <a:solidFill>
                  <a:srgbClr val="0C7C8E"/>
                </a:solidFill>
                <a:latin typeface="Oswald Bold"/>
              </a:rPr>
              <a:t>Career Clusters/Pathways</a:t>
            </a:r>
          </a:p>
          <a:p>
            <a:br>
              <a:rPr lang="en-US" dirty="0"/>
            </a:br>
            <a:endParaRPr lang="en-US" dirty="0"/>
          </a:p>
        </p:txBody>
      </p:sp>
    </p:spTree>
    <p:extLst>
      <p:ext uri="{BB962C8B-B14F-4D97-AF65-F5344CB8AC3E}">
        <p14:creationId xmlns:p14="http://schemas.microsoft.com/office/powerpoint/2010/main" val="388425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2A3C9754-FE6D-3147-8767-A7764032D0E1}"/>
              </a:ext>
            </a:extLst>
          </p:cNvPr>
          <p:cNvPicPr>
            <a:picLocks noChangeAspect="1"/>
          </p:cNvPicPr>
          <p:nvPr/>
        </p:nvPicPr>
        <p:blipFill>
          <a:blip r:embed="rId2"/>
          <a:stretch>
            <a:fillRect/>
          </a:stretch>
        </p:blipFill>
        <p:spPr>
          <a:xfrm>
            <a:off x="0" y="0"/>
            <a:ext cx="12344400" cy="6858000"/>
          </a:xfrm>
          <a:prstGeom prst="rect">
            <a:avLst/>
          </a:prstGeom>
        </p:spPr>
      </p:pic>
      <p:pic>
        <p:nvPicPr>
          <p:cNvPr id="9" name="Picture 8">
            <a:extLst>
              <a:ext uri="{FF2B5EF4-FFF2-40B4-BE49-F238E27FC236}">
                <a16:creationId xmlns:a16="http://schemas.microsoft.com/office/drawing/2014/main" id="{AE8D894E-F52A-2443-852E-7C7F5F9DF625}"/>
              </a:ext>
            </a:extLst>
          </p:cNvPr>
          <p:cNvPicPr>
            <a:picLocks noChangeAspect="1"/>
          </p:cNvPicPr>
          <p:nvPr/>
        </p:nvPicPr>
        <p:blipFill>
          <a:blip r:embed="rId3"/>
          <a:stretch>
            <a:fillRect/>
          </a:stretch>
        </p:blipFill>
        <p:spPr>
          <a:xfrm>
            <a:off x="5577840" y="2209800"/>
            <a:ext cx="5044440" cy="1993900"/>
          </a:xfrm>
          <a:prstGeom prst="rect">
            <a:avLst/>
          </a:prstGeom>
        </p:spPr>
      </p:pic>
    </p:spTree>
    <p:extLst>
      <p:ext uri="{BB962C8B-B14F-4D97-AF65-F5344CB8AC3E}">
        <p14:creationId xmlns:p14="http://schemas.microsoft.com/office/powerpoint/2010/main" val="2150444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Text, application&#10;&#10;Description automatically generated">
            <a:extLst>
              <a:ext uri="{FF2B5EF4-FFF2-40B4-BE49-F238E27FC236}">
                <a16:creationId xmlns:a16="http://schemas.microsoft.com/office/drawing/2014/main" id="{5C855962-A2C6-A242-8987-811EB7BEE881}"/>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Text&#10;&#10;Description automatically generated">
            <a:extLst>
              <a:ext uri="{FF2B5EF4-FFF2-40B4-BE49-F238E27FC236}">
                <a16:creationId xmlns:a16="http://schemas.microsoft.com/office/drawing/2014/main" id="{819A3D0D-05E7-DB41-AE84-9C66A89D0EB4}"/>
              </a:ext>
            </a:extLst>
          </p:cNvPr>
          <p:cNvPicPr>
            <a:picLocks noChangeAspect="1"/>
          </p:cNvPicPr>
          <p:nvPr/>
        </p:nvPicPr>
        <p:blipFill>
          <a:blip r:embed="rId3"/>
          <a:stretch>
            <a:fillRect/>
          </a:stretch>
        </p:blipFill>
        <p:spPr>
          <a:xfrm>
            <a:off x="5829300" y="2324100"/>
            <a:ext cx="6197600" cy="2209800"/>
          </a:xfrm>
          <a:prstGeom prst="rect">
            <a:avLst/>
          </a:prstGeom>
        </p:spPr>
      </p:pic>
    </p:spTree>
    <p:extLst>
      <p:ext uri="{BB962C8B-B14F-4D97-AF65-F5344CB8AC3E}">
        <p14:creationId xmlns:p14="http://schemas.microsoft.com/office/powerpoint/2010/main" val="2826332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DB365E61-6D5E-B24F-9E50-3D37FCFBD43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7067091-B1DA-5C46-AF7B-B5900AA96437}"/>
              </a:ext>
            </a:extLst>
          </p:cNvPr>
          <p:cNvPicPr>
            <a:picLocks noChangeAspect="1"/>
          </p:cNvPicPr>
          <p:nvPr/>
        </p:nvPicPr>
        <p:blipFill>
          <a:blip r:embed="rId3"/>
          <a:stretch>
            <a:fillRect/>
          </a:stretch>
        </p:blipFill>
        <p:spPr>
          <a:xfrm>
            <a:off x="5086350" y="2165350"/>
            <a:ext cx="7016750" cy="2527300"/>
          </a:xfrm>
          <a:prstGeom prst="rect">
            <a:avLst/>
          </a:prstGeom>
        </p:spPr>
      </p:pic>
    </p:spTree>
    <p:extLst>
      <p:ext uri="{BB962C8B-B14F-4D97-AF65-F5344CB8AC3E}">
        <p14:creationId xmlns:p14="http://schemas.microsoft.com/office/powerpoint/2010/main" val="1365353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10B21AD-7C90-9343-AF6E-8E9536EAEC3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Text, whiteboard&#10;&#10;Description automatically generated">
            <a:extLst>
              <a:ext uri="{FF2B5EF4-FFF2-40B4-BE49-F238E27FC236}">
                <a16:creationId xmlns:a16="http://schemas.microsoft.com/office/drawing/2014/main" id="{33430CA1-E6BA-1D49-89FF-A2EA867EA29C}"/>
              </a:ext>
            </a:extLst>
          </p:cNvPr>
          <p:cNvPicPr>
            <a:picLocks noChangeAspect="1"/>
          </p:cNvPicPr>
          <p:nvPr/>
        </p:nvPicPr>
        <p:blipFill>
          <a:blip r:embed="rId3"/>
          <a:stretch>
            <a:fillRect/>
          </a:stretch>
        </p:blipFill>
        <p:spPr>
          <a:xfrm>
            <a:off x="4965700" y="2235200"/>
            <a:ext cx="7226300" cy="2387600"/>
          </a:xfrm>
          <a:prstGeom prst="rect">
            <a:avLst/>
          </a:prstGeom>
        </p:spPr>
      </p:pic>
    </p:spTree>
    <p:extLst>
      <p:ext uri="{BB962C8B-B14F-4D97-AF65-F5344CB8AC3E}">
        <p14:creationId xmlns:p14="http://schemas.microsoft.com/office/powerpoint/2010/main" val="2099579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letter, email&#10;&#10;Description automatically generated">
            <a:extLst>
              <a:ext uri="{FF2B5EF4-FFF2-40B4-BE49-F238E27FC236}">
                <a16:creationId xmlns:a16="http://schemas.microsoft.com/office/drawing/2014/main" id="{E48AF7C3-144A-4A4D-B477-1C542A951979}"/>
              </a:ext>
            </a:extLst>
          </p:cNvPr>
          <p:cNvPicPr>
            <a:picLocks noChangeAspect="1"/>
          </p:cNvPicPr>
          <p:nvPr/>
        </p:nvPicPr>
        <p:blipFill>
          <a:blip r:embed="rId2"/>
          <a:stretch>
            <a:fillRect/>
          </a:stretch>
        </p:blipFill>
        <p:spPr>
          <a:xfrm>
            <a:off x="0" y="0"/>
            <a:ext cx="12192000" cy="7277100"/>
          </a:xfrm>
          <a:prstGeom prst="rect">
            <a:avLst/>
          </a:prstGeom>
        </p:spPr>
      </p:pic>
      <p:pic>
        <p:nvPicPr>
          <p:cNvPr id="5" name="Picture 4">
            <a:extLst>
              <a:ext uri="{FF2B5EF4-FFF2-40B4-BE49-F238E27FC236}">
                <a16:creationId xmlns:a16="http://schemas.microsoft.com/office/drawing/2014/main" id="{64EA66FD-C203-B34C-B10A-49F15DCC66EB}"/>
              </a:ext>
            </a:extLst>
          </p:cNvPr>
          <p:cNvPicPr>
            <a:picLocks noChangeAspect="1"/>
          </p:cNvPicPr>
          <p:nvPr/>
        </p:nvPicPr>
        <p:blipFill>
          <a:blip r:embed="rId3"/>
          <a:stretch>
            <a:fillRect/>
          </a:stretch>
        </p:blipFill>
        <p:spPr>
          <a:xfrm>
            <a:off x="4737100" y="2165350"/>
            <a:ext cx="7454900" cy="2527300"/>
          </a:xfrm>
          <a:prstGeom prst="rect">
            <a:avLst/>
          </a:prstGeom>
        </p:spPr>
      </p:pic>
    </p:spTree>
    <p:extLst>
      <p:ext uri="{BB962C8B-B14F-4D97-AF65-F5344CB8AC3E}">
        <p14:creationId xmlns:p14="http://schemas.microsoft.com/office/powerpoint/2010/main" val="855153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5" name="Rectangle 29">
            <a:extLst>
              <a:ext uri="{FF2B5EF4-FFF2-40B4-BE49-F238E27FC236}">
                <a16:creationId xmlns:a16="http://schemas.microsoft.com/office/drawing/2014/main" id="{CB67C462-E59B-4144-AD18-57E43BA6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2710" y="620722"/>
            <a:ext cx="3518748" cy="1142462"/>
          </a:xfrm>
        </p:spPr>
        <p:txBody>
          <a:bodyPr vert="horz" lIns="91440" tIns="45720" rIns="91440" bIns="45720" rtlCol="0" anchor="b">
            <a:normAutofit/>
          </a:bodyPr>
          <a:lstStyle/>
          <a:p>
            <a:r>
              <a:rPr lang="en-US" sz="2800" b="1"/>
              <a:t>Gafutures.org </a:t>
            </a:r>
          </a:p>
        </p:txBody>
      </p:sp>
      <p:sp>
        <p:nvSpPr>
          <p:cNvPr id="136" name="Snip Diagonal Corner Rectangle 24">
            <a:extLst>
              <a:ext uri="{FF2B5EF4-FFF2-40B4-BE49-F238E27FC236}">
                <a16:creationId xmlns:a16="http://schemas.microsoft.com/office/drawing/2014/main" id="{4D13A3DE-C04A-4777-9292-EA421D1ED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Freeform 20">
            <a:extLst>
              <a:ext uri="{FF2B5EF4-FFF2-40B4-BE49-F238E27FC236}">
                <a16:creationId xmlns:a16="http://schemas.microsoft.com/office/drawing/2014/main" id="{3E2B7BAB-D8D8-407E-ABF9-562FE089E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716" y="786117"/>
            <a:ext cx="3311118" cy="1859119"/>
          </a:xfrm>
          <a:custGeom>
            <a:avLst/>
            <a:gdLst>
              <a:gd name="connsiteX0" fmla="*/ 534609 w 3311118"/>
              <a:gd name="connsiteY0" fmla="*/ 0 h 1859119"/>
              <a:gd name="connsiteX1" fmla="*/ 3311118 w 3311118"/>
              <a:gd name="connsiteY1" fmla="*/ 0 h 1859119"/>
              <a:gd name="connsiteX2" fmla="*/ 3311118 w 3311118"/>
              <a:gd name="connsiteY2" fmla="*/ 1859119 h 1859119"/>
              <a:gd name="connsiteX3" fmla="*/ 0 w 3311118"/>
              <a:gd name="connsiteY3" fmla="*/ 1859119 h 1859119"/>
              <a:gd name="connsiteX4" fmla="*/ 0 w 3311118"/>
              <a:gd name="connsiteY4" fmla="*/ 534609 h 185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118" h="1859119">
                <a:moveTo>
                  <a:pt x="534609" y="0"/>
                </a:moveTo>
                <a:lnTo>
                  <a:pt x="3311118" y="0"/>
                </a:lnTo>
                <a:lnTo>
                  <a:pt x="3311118" y="1859119"/>
                </a:lnTo>
                <a:lnTo>
                  <a:pt x="0" y="1859119"/>
                </a:lnTo>
                <a:lnTo>
                  <a:pt x="0" y="53460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ext, computer, screenshot, computer&#10;&#10;Description automatically generated">
            <a:extLst>
              <a:ext uri="{FF2B5EF4-FFF2-40B4-BE49-F238E27FC236}">
                <a16:creationId xmlns:a16="http://schemas.microsoft.com/office/drawing/2014/main" id="{D76C5BA3-5745-9747-8C87-D70B06AD6E75}"/>
              </a:ext>
            </a:extLst>
          </p:cNvPr>
          <p:cNvPicPr>
            <a:picLocks noChangeAspect="1"/>
          </p:cNvPicPr>
          <p:nvPr/>
        </p:nvPicPr>
        <p:blipFill>
          <a:blip r:embed="rId2"/>
          <a:stretch>
            <a:fillRect/>
          </a:stretch>
        </p:blipFill>
        <p:spPr>
          <a:xfrm>
            <a:off x="806853" y="2823226"/>
            <a:ext cx="3302666" cy="2906345"/>
          </a:xfrm>
          <a:prstGeom prst="rect">
            <a:avLst/>
          </a:prstGeom>
        </p:spPr>
      </p:pic>
      <p:pic>
        <p:nvPicPr>
          <p:cNvPr id="5" name="Picture 4" descr="Screen Shot 2020-12-10 at 10.01.25 AM.png"/>
          <p:cNvPicPr>
            <a:picLocks noChangeAspect="1"/>
          </p:cNvPicPr>
          <p:nvPr/>
        </p:nvPicPr>
        <p:blipFill rotWithShape="1">
          <a:blip r:embed="rId3">
            <a:extLst>
              <a:ext uri="{28A0092B-C50C-407E-A947-70E740481C1C}">
                <a14:useLocalDpi xmlns:a14="http://schemas.microsoft.com/office/drawing/2010/main" val="0"/>
              </a:ext>
            </a:extLst>
          </a:blip>
          <a:srcRect r="-1" b="14892"/>
          <a:stretch/>
        </p:blipFill>
        <p:spPr>
          <a:xfrm>
            <a:off x="4253580" y="892833"/>
            <a:ext cx="2790845" cy="2875731"/>
          </a:xfrm>
          <a:prstGeom prst="rect">
            <a:avLst/>
          </a:prstGeom>
        </p:spPr>
      </p:pic>
      <p:sp useBgFill="1">
        <p:nvSpPr>
          <p:cNvPr id="138" name="Freeform 21">
            <a:extLst>
              <a:ext uri="{FF2B5EF4-FFF2-40B4-BE49-F238E27FC236}">
                <a16:creationId xmlns:a16="http://schemas.microsoft.com/office/drawing/2014/main" id="{013887E5-9D8F-4B85-A11D-8760ADB78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580" y="4052378"/>
            <a:ext cx="2790845" cy="1702145"/>
          </a:xfrm>
          <a:custGeom>
            <a:avLst/>
            <a:gdLst>
              <a:gd name="connsiteX0" fmla="*/ 0 w 2790845"/>
              <a:gd name="connsiteY0" fmla="*/ 0 h 1702145"/>
              <a:gd name="connsiteX1" fmla="*/ 2790845 w 2790845"/>
              <a:gd name="connsiteY1" fmla="*/ 0 h 1702145"/>
              <a:gd name="connsiteX2" fmla="*/ 2790845 w 2790845"/>
              <a:gd name="connsiteY2" fmla="*/ 1167536 h 1702145"/>
              <a:gd name="connsiteX3" fmla="*/ 2256236 w 2790845"/>
              <a:gd name="connsiteY3" fmla="*/ 1702145 h 1702145"/>
              <a:gd name="connsiteX4" fmla="*/ 0 w 2790845"/>
              <a:gd name="connsiteY4" fmla="*/ 1702145 h 170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845" h="1702145">
                <a:moveTo>
                  <a:pt x="0" y="0"/>
                </a:moveTo>
                <a:lnTo>
                  <a:pt x="2790845" y="0"/>
                </a:lnTo>
                <a:lnTo>
                  <a:pt x="2790845" y="1167536"/>
                </a:lnTo>
                <a:lnTo>
                  <a:pt x="2256236" y="1702145"/>
                </a:lnTo>
                <a:lnTo>
                  <a:pt x="0" y="17021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9" name="Group 37">
            <a:extLst>
              <a:ext uri="{FF2B5EF4-FFF2-40B4-BE49-F238E27FC236}">
                <a16:creationId xmlns:a16="http://schemas.microsoft.com/office/drawing/2014/main" id="{515B5366-9EA9-49E4-858D-1BBBA301D3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9" name="Straight Connector 38">
              <a:extLst>
                <a:ext uri="{FF2B5EF4-FFF2-40B4-BE49-F238E27FC236}">
                  <a16:creationId xmlns:a16="http://schemas.microsoft.com/office/drawing/2014/main" id="{8E7DFC48-610D-4AC7-BF94-4BAE86776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39">
              <a:extLst>
                <a:ext uri="{FF2B5EF4-FFF2-40B4-BE49-F238E27FC236}">
                  <a16:creationId xmlns:a16="http://schemas.microsoft.com/office/drawing/2014/main" id="{0A69B914-AEA8-48D6-A643-58EA3412A4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Straight Connector 40">
              <a:extLst>
                <a:ext uri="{FF2B5EF4-FFF2-40B4-BE49-F238E27FC236}">
                  <a16:creationId xmlns:a16="http://schemas.microsoft.com/office/drawing/2014/main" id="{16A0AF1D-2F06-4064-AC56-DEC62AB9DB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41">
              <a:extLst>
                <a:ext uri="{FF2B5EF4-FFF2-40B4-BE49-F238E27FC236}">
                  <a16:creationId xmlns:a16="http://schemas.microsoft.com/office/drawing/2014/main" id="{E178D931-0D06-4152-A0B9-118EC6CC62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42">
              <a:extLst>
                <a:ext uri="{FF2B5EF4-FFF2-40B4-BE49-F238E27FC236}">
                  <a16:creationId xmlns:a16="http://schemas.microsoft.com/office/drawing/2014/main" id="{AA0ED45E-F75A-47B6-8EDC-F4205D02AF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532710" y="1822448"/>
            <a:ext cx="3872576" cy="3663951"/>
          </a:xfrm>
          <a:prstGeom prst="rect">
            <a:avLst/>
          </a:prstGeom>
        </p:spPr>
        <p:txBody>
          <a:bodyPr vert="horz" lIns="91440" tIns="45720" rIns="91440" bIns="45720" rtlCol="0" anchor="t">
            <a:normAutofit/>
          </a:bodyPr>
          <a:lstStyle/>
          <a:p>
            <a:pPr>
              <a:spcBef>
                <a:spcPct val="20000"/>
              </a:spcBef>
              <a:spcAft>
                <a:spcPts val="600"/>
              </a:spcAft>
              <a:buClr>
                <a:schemeClr val="tx1"/>
              </a:buClr>
              <a:buSzPct val="80000"/>
              <a:buFont typeface="Wingdings 3" panose="05040102010807070707" pitchFamily="18" charset="2"/>
              <a:buChar char=""/>
            </a:pPr>
            <a:r>
              <a:rPr lang="en-US" sz="1400" b="1">
                <a:solidFill>
                  <a:schemeClr val="bg2">
                    <a:lumMod val="75000"/>
                  </a:schemeClr>
                </a:solidFill>
              </a:rPr>
              <a:t>GAfutures.org is Georgia’s primary resource to help students plan, apply, and find affordable ways to pay for their post-secondary education.</a:t>
            </a:r>
          </a:p>
          <a:p>
            <a:pPr>
              <a:spcBef>
                <a:spcPct val="20000"/>
              </a:spcBef>
              <a:spcAft>
                <a:spcPts val="600"/>
              </a:spcAft>
              <a:buClr>
                <a:schemeClr val="tx1"/>
              </a:buClr>
              <a:buSzPct val="80000"/>
              <a:buFont typeface="Wingdings 3" panose="05040102010807070707" pitchFamily="18" charset="2"/>
              <a:buChar char=""/>
            </a:pPr>
            <a:r>
              <a:rPr lang="en-US" sz="1400" b="1">
                <a:solidFill>
                  <a:schemeClr val="bg2">
                    <a:lumMod val="75000"/>
                  </a:schemeClr>
                </a:solidFill>
              </a:rPr>
              <a:t>Features:</a:t>
            </a:r>
          </a:p>
          <a:p>
            <a:pPr marL="285750" indent="-285750">
              <a:spcBef>
                <a:spcPct val="20000"/>
              </a:spcBef>
              <a:spcAft>
                <a:spcPts val="600"/>
              </a:spcAft>
              <a:buClr>
                <a:schemeClr val="tx1"/>
              </a:buClr>
              <a:buSzPct val="80000"/>
              <a:buFont typeface="Wingdings 3" panose="05040102010807070707" pitchFamily="18" charset="2"/>
              <a:buChar char=""/>
            </a:pPr>
            <a:r>
              <a:rPr lang="en-US" sz="1400" b="1">
                <a:solidFill>
                  <a:schemeClr val="bg2">
                    <a:lumMod val="75000"/>
                  </a:schemeClr>
                </a:solidFill>
              </a:rPr>
              <a:t>Track HOPE GPA</a:t>
            </a:r>
          </a:p>
          <a:p>
            <a:pPr marL="285750" indent="-285750">
              <a:spcBef>
                <a:spcPct val="20000"/>
              </a:spcBef>
              <a:spcAft>
                <a:spcPts val="600"/>
              </a:spcAft>
              <a:buClr>
                <a:schemeClr val="tx1"/>
              </a:buClr>
              <a:buSzPct val="80000"/>
              <a:buFont typeface="Wingdings 3" panose="05040102010807070707" pitchFamily="18" charset="2"/>
              <a:buChar char=""/>
            </a:pPr>
            <a:r>
              <a:rPr lang="en-US" sz="1400" b="1">
                <a:solidFill>
                  <a:schemeClr val="bg2">
                    <a:lumMod val="75000"/>
                  </a:schemeClr>
                </a:solidFill>
              </a:rPr>
              <a:t>Send transcripts</a:t>
            </a:r>
          </a:p>
          <a:p>
            <a:pPr marL="285750" indent="-285750">
              <a:spcBef>
                <a:spcPct val="20000"/>
              </a:spcBef>
              <a:spcAft>
                <a:spcPts val="600"/>
              </a:spcAft>
              <a:buClr>
                <a:schemeClr val="tx1"/>
              </a:buClr>
              <a:buSzPct val="80000"/>
              <a:buFont typeface="Wingdings 3" panose="05040102010807070707" pitchFamily="18" charset="2"/>
              <a:buChar char=""/>
            </a:pPr>
            <a:r>
              <a:rPr lang="en-US" sz="1400" b="1">
                <a:solidFill>
                  <a:schemeClr val="bg2">
                    <a:lumMod val="75000"/>
                  </a:schemeClr>
                </a:solidFill>
              </a:rPr>
              <a:t>Apply to colleges</a:t>
            </a:r>
          </a:p>
          <a:p>
            <a:pPr>
              <a:spcBef>
                <a:spcPct val="20000"/>
              </a:spcBef>
              <a:spcAft>
                <a:spcPts val="600"/>
              </a:spcAft>
              <a:buClr>
                <a:schemeClr val="tx1"/>
              </a:buClr>
              <a:buSzPct val="80000"/>
              <a:buFont typeface="Wingdings 3" panose="05040102010807070707" pitchFamily="18" charset="2"/>
              <a:buChar char=""/>
            </a:pPr>
            <a:endParaRPr lang="en-US" sz="1400">
              <a:solidFill>
                <a:schemeClr val="bg2">
                  <a:lumMod val="75000"/>
                </a:schemeClr>
              </a:solidFill>
            </a:endParaRPr>
          </a:p>
        </p:txBody>
      </p:sp>
      <p:sp>
        <p:nvSpPr>
          <p:cNvPr id="8" name="TextBox 7">
            <a:extLst>
              <a:ext uri="{FF2B5EF4-FFF2-40B4-BE49-F238E27FC236}">
                <a16:creationId xmlns:a16="http://schemas.microsoft.com/office/drawing/2014/main" id="{74ED5BA9-86A1-C948-9EBB-CC138863F08A}"/>
              </a:ext>
            </a:extLst>
          </p:cNvPr>
          <p:cNvSpPr txBox="1"/>
          <p:nvPr/>
        </p:nvSpPr>
        <p:spPr>
          <a:xfrm>
            <a:off x="6986769" y="5982328"/>
            <a:ext cx="4557690" cy="646331"/>
          </a:xfrm>
          <a:prstGeom prst="rect">
            <a:avLst/>
          </a:prstGeom>
          <a:noFill/>
        </p:spPr>
        <p:txBody>
          <a:bodyPr wrap="square" rtlCol="0">
            <a:spAutoFit/>
          </a:bodyPr>
          <a:lstStyle/>
          <a:p>
            <a:r>
              <a:rPr lang="en-US" dirty="0">
                <a:solidFill>
                  <a:schemeClr val="accent6"/>
                </a:solidFill>
                <a:hlinkClick r:id="rId4">
                  <a:extLst>
                    <a:ext uri="{A12FA001-AC4F-418D-AE19-62706E023703}">
                      <ahyp:hlinkClr xmlns:ahyp="http://schemas.microsoft.com/office/drawing/2018/hyperlinkcolor" val="tx"/>
                    </a:ext>
                  </a:extLst>
                </a:hlinkClick>
              </a:rPr>
              <a:t>Click here </a:t>
            </a:r>
            <a:r>
              <a:rPr lang="en-US" dirty="0">
                <a:solidFill>
                  <a:srgbClr val="0D2E46"/>
                </a:solidFill>
                <a:hlinkClick r:id="rId4">
                  <a:extLst>
                    <a:ext uri="{A12FA001-AC4F-418D-AE19-62706E023703}">
                      <ahyp:hlinkClr xmlns:ahyp="http://schemas.microsoft.com/office/drawing/2018/hyperlinkcolor" val="tx"/>
                    </a:ext>
                  </a:extLst>
                </a:hlinkClick>
              </a:rPr>
              <a:t>to view a video tutorial on how to set up your GAFutures account</a:t>
            </a:r>
            <a:endParaRPr lang="en-US" dirty="0"/>
          </a:p>
        </p:txBody>
      </p:sp>
    </p:spTree>
    <p:extLst>
      <p:ext uri="{BB962C8B-B14F-4D97-AF65-F5344CB8AC3E}">
        <p14:creationId xmlns:p14="http://schemas.microsoft.com/office/powerpoint/2010/main" val="3245316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8908CAE-BC5A-2543-90AD-F0064A641F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844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2C2DCDF-1057-8747-BB53-DF56FC9D22F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805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8A5C744-383F-7143-806B-3CFA46348389}"/>
              </a:ext>
            </a:extLst>
          </p:cNvPr>
          <p:cNvPicPr>
            <a:picLocks noChangeAspect="1"/>
          </p:cNvPicPr>
          <p:nvPr/>
        </p:nvPicPr>
        <p:blipFill>
          <a:blip r:embed="rId2"/>
          <a:stretch>
            <a:fillRect/>
          </a:stretch>
        </p:blipFill>
        <p:spPr>
          <a:xfrm>
            <a:off x="0" y="0"/>
            <a:ext cx="6279356" cy="6858000"/>
          </a:xfrm>
          <a:prstGeom prst="rect">
            <a:avLst/>
          </a:prstGeom>
        </p:spPr>
      </p:pic>
      <p:pic>
        <p:nvPicPr>
          <p:cNvPr id="7" name="Picture 6" descr="Text, application&#10;&#10;Description automatically generated">
            <a:extLst>
              <a:ext uri="{FF2B5EF4-FFF2-40B4-BE49-F238E27FC236}">
                <a16:creationId xmlns:a16="http://schemas.microsoft.com/office/drawing/2014/main" id="{441B5452-4697-1343-9D98-CED302D0274C}"/>
              </a:ext>
            </a:extLst>
          </p:cNvPr>
          <p:cNvPicPr>
            <a:picLocks noChangeAspect="1"/>
          </p:cNvPicPr>
          <p:nvPr/>
        </p:nvPicPr>
        <p:blipFill>
          <a:blip r:embed="rId3"/>
          <a:stretch>
            <a:fillRect/>
          </a:stretch>
        </p:blipFill>
        <p:spPr>
          <a:xfrm>
            <a:off x="6248400" y="0"/>
            <a:ext cx="5943600" cy="6858000"/>
          </a:xfrm>
          <a:prstGeom prst="rect">
            <a:avLst/>
          </a:prstGeom>
        </p:spPr>
      </p:pic>
    </p:spTree>
    <p:extLst>
      <p:ext uri="{BB962C8B-B14F-4D97-AF65-F5344CB8AC3E}">
        <p14:creationId xmlns:p14="http://schemas.microsoft.com/office/powerpoint/2010/main" val="2471756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5D5508A-8690-B545-B7F6-3FD177F22D6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3802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730D6DE-0FDB-C04F-88D7-2499F7D1A1E9}"/>
              </a:ext>
            </a:extLst>
          </p:cNvPr>
          <p:cNvPicPr>
            <a:picLocks noChangeAspect="1"/>
          </p:cNvPicPr>
          <p:nvPr/>
        </p:nvPicPr>
        <p:blipFill>
          <a:blip r:embed="rId2"/>
          <a:stretch>
            <a:fillRect/>
          </a:stretch>
        </p:blipFill>
        <p:spPr>
          <a:xfrm>
            <a:off x="0" y="0"/>
            <a:ext cx="12192000" cy="4457700"/>
          </a:xfrm>
          <a:prstGeom prst="rect">
            <a:avLst/>
          </a:prstGeom>
        </p:spPr>
      </p:pic>
      <p:pic>
        <p:nvPicPr>
          <p:cNvPr id="5" name="Picture 4" descr="Graphical user interface, text, letter&#10;&#10;Description automatically generated">
            <a:extLst>
              <a:ext uri="{FF2B5EF4-FFF2-40B4-BE49-F238E27FC236}">
                <a16:creationId xmlns:a16="http://schemas.microsoft.com/office/drawing/2014/main" id="{1703D29D-2643-404C-BEA0-B36A987BDEDA}"/>
              </a:ext>
            </a:extLst>
          </p:cNvPr>
          <p:cNvPicPr>
            <a:picLocks noChangeAspect="1"/>
          </p:cNvPicPr>
          <p:nvPr/>
        </p:nvPicPr>
        <p:blipFill>
          <a:blip r:embed="rId3"/>
          <a:stretch>
            <a:fillRect/>
          </a:stretch>
        </p:blipFill>
        <p:spPr>
          <a:xfrm>
            <a:off x="0" y="4276090"/>
            <a:ext cx="12192000" cy="2581910"/>
          </a:xfrm>
          <a:prstGeom prst="rect">
            <a:avLst/>
          </a:prstGeom>
        </p:spPr>
      </p:pic>
    </p:spTree>
    <p:extLst>
      <p:ext uri="{BB962C8B-B14F-4D97-AF65-F5344CB8AC3E}">
        <p14:creationId xmlns:p14="http://schemas.microsoft.com/office/powerpoint/2010/main" val="1919398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FA1901C-4745-CA4F-9138-095A7CDEC1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97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CF8B23DD-F1A3-9346-BB81-CADBDD33CD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7635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67C22E8-F9AC-664E-A997-72C1EE1A57FA}"/>
              </a:ext>
            </a:extLst>
          </p:cNvPr>
          <p:cNvPicPr>
            <a:picLocks noChangeAspect="1"/>
          </p:cNvPicPr>
          <p:nvPr/>
        </p:nvPicPr>
        <p:blipFill>
          <a:blip r:embed="rId2"/>
          <a:stretch>
            <a:fillRect/>
          </a:stretch>
        </p:blipFill>
        <p:spPr>
          <a:xfrm>
            <a:off x="0" y="0"/>
            <a:ext cx="12192000" cy="34290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ED0F63F-FED5-814A-8926-A8C457D52539}"/>
              </a:ext>
            </a:extLst>
          </p:cNvPr>
          <p:cNvPicPr>
            <a:picLocks noChangeAspect="1"/>
          </p:cNvPicPr>
          <p:nvPr/>
        </p:nvPicPr>
        <p:blipFill>
          <a:blip r:embed="rId3"/>
          <a:stretch>
            <a:fillRect/>
          </a:stretch>
        </p:blipFill>
        <p:spPr>
          <a:xfrm>
            <a:off x="0" y="3429000"/>
            <a:ext cx="12192000" cy="3429000"/>
          </a:xfrm>
          <a:prstGeom prst="rect">
            <a:avLst/>
          </a:prstGeom>
        </p:spPr>
      </p:pic>
    </p:spTree>
    <p:extLst>
      <p:ext uri="{BB962C8B-B14F-4D97-AF65-F5344CB8AC3E}">
        <p14:creationId xmlns:p14="http://schemas.microsoft.com/office/powerpoint/2010/main" val="193267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4285DF9-2F58-574D-8074-3B059B4718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7291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FC63E1D5-6BC3-E04F-A3EC-10D9D03C1C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1208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F819BF-BEC4-454B-82CF-C7F19264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2710" y="620722"/>
            <a:ext cx="3382941" cy="1142462"/>
          </a:xfrm>
        </p:spPr>
        <p:txBody>
          <a:bodyPr vert="horz" lIns="91440" tIns="45720" rIns="91440" bIns="45720" rtlCol="0" anchor="b">
            <a:normAutofit/>
          </a:bodyPr>
          <a:lstStyle/>
          <a:p>
            <a:pPr>
              <a:lnSpc>
                <a:spcPct val="90000"/>
              </a:lnSpc>
            </a:pPr>
            <a:r>
              <a:rPr lang="en-US" sz="2400" b="1">
                <a:solidFill>
                  <a:srgbClr val="FFFFFF"/>
                </a:solidFill>
              </a:rPr>
              <a:t>HOPE GPA &amp; Scholarship requirements</a:t>
            </a:r>
          </a:p>
        </p:txBody>
      </p:sp>
      <p:sp useBgFill="1">
        <p:nvSpPr>
          <p:cNvPr id="14" name="Snip Diagonal Corner Rectangle 21">
            <a:extLst>
              <a:ext uri="{FF2B5EF4-FFF2-40B4-BE49-F238E27FC236}">
                <a16:creationId xmlns:a16="http://schemas.microsoft.com/office/drawing/2014/main" id="{79D5C3D0-88DD-405B-A549-4B5C3712E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12" y="641648"/>
            <a:ext cx="6575496"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Shot 2020-12-10 at 1.4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465" y="1097060"/>
            <a:ext cx="5610566" cy="4334162"/>
          </a:xfrm>
          <a:prstGeom prst="rect">
            <a:avLst/>
          </a:prstGeom>
        </p:spPr>
      </p:pic>
      <p:sp>
        <p:nvSpPr>
          <p:cNvPr id="5" name="Rectangle 4"/>
          <p:cNvSpPr/>
          <p:nvPr/>
        </p:nvSpPr>
        <p:spPr>
          <a:xfrm>
            <a:off x="7532710" y="1822449"/>
            <a:ext cx="3479419" cy="2922591"/>
          </a:xfrm>
          <a:prstGeom prst="rect">
            <a:avLst/>
          </a:prstGeom>
        </p:spPr>
        <p:txBody>
          <a:bodyPr vert="horz" lIns="91440" tIns="45720" rIns="91440" bIns="45720" rtlCol="0" anchor="t">
            <a:noAutofit/>
          </a:bodyPr>
          <a:lstStyle/>
          <a:p>
            <a:pPr>
              <a:spcBef>
                <a:spcPct val="20000"/>
              </a:spcBef>
              <a:spcAft>
                <a:spcPts val="600"/>
              </a:spcAft>
              <a:buClr>
                <a:schemeClr val="tx1"/>
              </a:buClr>
              <a:buSzPct val="80000"/>
              <a:buFont typeface="Wingdings 3" panose="05040102010807070707" pitchFamily="18" charset="2"/>
              <a:buChar char=""/>
            </a:pPr>
            <a:r>
              <a:rPr lang="en-US" sz="2000" dirty="0">
                <a:solidFill>
                  <a:srgbClr val="0F496F"/>
                </a:solidFill>
              </a:rPr>
              <a:t>Georgia's HOPE Scholarship is available to Georgia residents who have demonstrated academic achievement. The scholarship provides money to assist students with the educational costs of attending a HOPE eligible postsecondary institution located in Georgia.</a:t>
            </a:r>
          </a:p>
        </p:txBody>
      </p:sp>
      <p:grpSp>
        <p:nvGrpSpPr>
          <p:cNvPr id="16" name="Group 15">
            <a:extLst>
              <a:ext uri="{FF2B5EF4-FFF2-40B4-BE49-F238E27FC236}">
                <a16:creationId xmlns:a16="http://schemas.microsoft.com/office/drawing/2014/main" id="{B29E1950-A366-48B7-8DAB-726C0DE580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624123CD-2156-4134-A3FB-C82036B5FA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82DAEA8-4DC7-4972-8972-06976C61D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33B16A3-1C35-4E6B-88DA-2A2550F941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06381D1-240B-4A28-88D3-6ACC575DC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C8CFC7B-B818-47F0-AE87-6B34B07D14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74754861"/>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34AB70E-0E46-324F-B482-500D2E03FF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8208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CB955DB-52C3-E045-A546-0FCDCB7412B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8500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CF495-798F-F542-9864-379D4473A272}"/>
              </a:ext>
            </a:extLst>
          </p:cNvPr>
          <p:cNvPicPr>
            <a:picLocks noChangeAspect="1"/>
          </p:cNvPicPr>
          <p:nvPr/>
        </p:nvPicPr>
        <p:blipFill>
          <a:blip r:embed="rId2"/>
          <a:stretch>
            <a:fillRect/>
          </a:stretch>
        </p:blipFill>
        <p:spPr>
          <a:xfrm>
            <a:off x="0" y="31750"/>
            <a:ext cx="12192000" cy="6794500"/>
          </a:xfrm>
          <a:prstGeom prst="rect">
            <a:avLst/>
          </a:prstGeom>
        </p:spPr>
      </p:pic>
    </p:spTree>
    <p:extLst>
      <p:ext uri="{BB962C8B-B14F-4D97-AF65-F5344CB8AC3E}">
        <p14:creationId xmlns:p14="http://schemas.microsoft.com/office/powerpoint/2010/main" val="2677908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79409" y="205564"/>
            <a:ext cx="8534400" cy="1507067"/>
          </a:xfrm>
        </p:spPr>
        <p:txBody>
          <a:bodyPr/>
          <a:lstStyle/>
          <a:p>
            <a:pPr algn="ctr"/>
            <a:r>
              <a:rPr lang="en-US" b="1" dirty="0">
                <a:solidFill>
                  <a:srgbClr val="000000"/>
                </a:solidFill>
              </a:rPr>
              <a:t>Links</a:t>
            </a:r>
          </a:p>
        </p:txBody>
      </p:sp>
      <p:sp>
        <p:nvSpPr>
          <p:cNvPr id="5" name="TextBox 4"/>
          <p:cNvSpPr txBox="1"/>
          <p:nvPr/>
        </p:nvSpPr>
        <p:spPr>
          <a:xfrm>
            <a:off x="614465" y="1495546"/>
            <a:ext cx="10548307" cy="3970318"/>
          </a:xfrm>
          <a:prstGeom prst="rect">
            <a:avLst/>
          </a:prstGeom>
          <a:noFill/>
        </p:spPr>
        <p:txBody>
          <a:bodyPr wrap="square" rtlCol="0">
            <a:spAutoFit/>
          </a:bodyPr>
          <a:lstStyle/>
          <a:p>
            <a:r>
              <a:rPr lang="en-US" dirty="0">
                <a:hlinkClick r:id="rId2"/>
              </a:rPr>
              <a:t>https://dcsd-my.sharepoint.com/:b:/g/personal/e19996810_dekalbschoolsga_org/EboICqZO2cJEpyf4e8LLO-sBlTXFgchb9HE7VuY-abKjeQ?e=bY4UEE</a:t>
            </a:r>
            <a:endParaRPr lang="en-US" dirty="0"/>
          </a:p>
          <a:p>
            <a:endParaRPr lang="en-US" dirty="0"/>
          </a:p>
          <a:p>
            <a:r>
              <a:rPr lang="en-US" b="1" dirty="0" err="1">
                <a:solidFill>
                  <a:srgbClr val="FF0000"/>
                </a:solidFill>
              </a:rPr>
              <a:t>GaFutures</a:t>
            </a:r>
            <a:r>
              <a:rPr lang="en-US" b="1" dirty="0">
                <a:solidFill>
                  <a:srgbClr val="FF0000"/>
                </a:solidFill>
              </a:rPr>
              <a:t> account set up tutorial:  </a:t>
            </a:r>
            <a:r>
              <a:rPr lang="en-US" dirty="0">
                <a:hlinkClick r:id="rId3"/>
              </a:rPr>
              <a:t>https://www.youtube.com/watch?v=kgAGtSSvxSI</a:t>
            </a:r>
            <a:endParaRPr lang="en-US" dirty="0"/>
          </a:p>
          <a:p>
            <a:endParaRPr lang="en-US" dirty="0"/>
          </a:p>
          <a:p>
            <a:r>
              <a:rPr lang="en-US" dirty="0">
                <a:solidFill>
                  <a:srgbClr val="FF0000"/>
                </a:solidFill>
              </a:rPr>
              <a:t>Lis</a:t>
            </a:r>
            <a:r>
              <a:rPr lang="en-US" b="1" dirty="0">
                <a:solidFill>
                  <a:srgbClr val="FF0000"/>
                </a:solidFill>
              </a:rPr>
              <a:t>ting of Courses Possessing Academic Rigor to Meet the HOPE Rigor Requirement (September 2020)</a:t>
            </a:r>
            <a:r>
              <a:rPr lang="en-US" dirty="0"/>
              <a:t>:  </a:t>
            </a:r>
            <a:r>
              <a:rPr lang="en-US" dirty="0">
                <a:solidFill>
                  <a:schemeClr val="bg1"/>
                </a:solidFill>
                <a:hlinkClick r:id="rId4"/>
              </a:rPr>
              <a:t>https://dcsd-my.sharepoint.com/:b:/g/personal/e19996810_dekalbschoolsga_org/EboICqZO2cJEpyf4e8LLO-sBlTXFgchb9HE7VuY-abKjeQ?e=bgxNVM</a:t>
            </a:r>
            <a:endParaRPr lang="en-US" dirty="0">
              <a:solidFill>
                <a:schemeClr val="bg1"/>
              </a:solidFill>
            </a:endParaRPr>
          </a:p>
          <a:p>
            <a:endParaRPr lang="en-US" dirty="0">
              <a:solidFill>
                <a:schemeClr val="bg1"/>
              </a:solidFill>
            </a:endParaRPr>
          </a:p>
          <a:p>
            <a:r>
              <a:rPr lang="en-US" b="1" dirty="0">
                <a:solidFill>
                  <a:srgbClr val="FF0000"/>
                </a:solidFill>
              </a:rPr>
              <a:t>HOPE Scholarship Eligible Institutions: </a:t>
            </a:r>
            <a:r>
              <a:rPr lang="en-US" dirty="0">
                <a:solidFill>
                  <a:schemeClr val="bg1"/>
                </a:solidFill>
              </a:rPr>
              <a:t>https://</a:t>
            </a:r>
            <a:r>
              <a:rPr lang="en-US" dirty="0" err="1">
                <a:solidFill>
                  <a:schemeClr val="bg1"/>
                </a:solidFill>
              </a:rPr>
              <a:t>dcsd-my.sharepoint.com</a:t>
            </a:r>
            <a:r>
              <a:rPr lang="en-US" dirty="0">
                <a:solidFill>
                  <a:schemeClr val="bg1"/>
                </a:solidFill>
              </a:rPr>
              <a:t>/:b:/g/personal/e19996810_dekalbschoolsga_org/EasnVKO_-HZIhnToD6k90BwB7Xl9EzHGIBYrv7GzDCaBRQ?e=</a:t>
            </a:r>
            <a:r>
              <a:rPr lang="en-US" dirty="0" err="1">
                <a:solidFill>
                  <a:schemeClr val="bg1"/>
                </a:solidFill>
              </a:rPr>
              <a:t>vQjQNn</a:t>
            </a:r>
            <a:endParaRPr lang="en-US" dirty="0">
              <a:solidFill>
                <a:schemeClr val="bg1"/>
              </a:solidFill>
            </a:endParaRPr>
          </a:p>
          <a:p>
            <a:endParaRPr lang="en-US" dirty="0"/>
          </a:p>
        </p:txBody>
      </p:sp>
    </p:spTree>
    <p:extLst>
      <p:ext uri="{BB962C8B-B14F-4D97-AF65-F5344CB8AC3E}">
        <p14:creationId xmlns:p14="http://schemas.microsoft.com/office/powerpoint/2010/main" val="3885275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42BA-897B-B144-B7CF-638671BAEC1D}"/>
              </a:ext>
            </a:extLst>
          </p:cNvPr>
          <p:cNvSpPr>
            <a:spLocks noGrp="1"/>
          </p:cNvSpPr>
          <p:nvPr>
            <p:ph type="title"/>
          </p:nvPr>
        </p:nvSpPr>
        <p:spPr>
          <a:xfrm>
            <a:off x="2360612" y="250612"/>
            <a:ext cx="8534400" cy="1507067"/>
          </a:xfrm>
        </p:spPr>
        <p:txBody>
          <a:bodyPr/>
          <a:lstStyle/>
          <a:p>
            <a:pPr algn="ctr"/>
            <a:r>
              <a:rPr lang="en-US" dirty="0">
                <a:solidFill>
                  <a:schemeClr val="bg1"/>
                </a:solidFill>
              </a:rPr>
              <a:t>ACADEMIC HOPE Rigor</a:t>
            </a:r>
          </a:p>
        </p:txBody>
      </p:sp>
      <p:sp>
        <p:nvSpPr>
          <p:cNvPr id="4" name="TextBox 3">
            <a:extLst>
              <a:ext uri="{FF2B5EF4-FFF2-40B4-BE49-F238E27FC236}">
                <a16:creationId xmlns:a16="http://schemas.microsoft.com/office/drawing/2014/main" id="{BE5F87F8-83B3-8C4E-9E8C-BA4D6E29280D}"/>
              </a:ext>
            </a:extLst>
          </p:cNvPr>
          <p:cNvSpPr txBox="1"/>
          <p:nvPr/>
        </p:nvSpPr>
        <p:spPr>
          <a:xfrm>
            <a:off x="1341120" y="2164080"/>
            <a:ext cx="9784080" cy="2031325"/>
          </a:xfrm>
          <a:prstGeom prst="rect">
            <a:avLst/>
          </a:prstGeom>
          <a:noFill/>
        </p:spPr>
        <p:txBody>
          <a:bodyPr wrap="square" rtlCol="0">
            <a:spAutoFit/>
          </a:bodyPr>
          <a:lstStyle/>
          <a:p>
            <a:r>
              <a:rPr lang="en-US" dirty="0">
                <a:solidFill>
                  <a:schemeClr val="bg1"/>
                </a:solidFill>
              </a:rPr>
              <a:t>For the High School Graduating Class of 2017 and beyond, a student meeting the requirements to be a HOPE Scholar at the time of high school graduation must earn a minimum of four full credits from the academic rigor course categories listed below prior to graduating from high school.</a:t>
            </a:r>
          </a:p>
          <a:p>
            <a:endParaRPr lang="en-US" dirty="0">
              <a:hlinkClick r:id="rId2"/>
            </a:endParaRPr>
          </a:p>
          <a:p>
            <a:endParaRPr lang="en-US" dirty="0">
              <a:hlinkClick r:id="rId2"/>
            </a:endParaRPr>
          </a:p>
          <a:p>
            <a:r>
              <a:rPr lang="en-US" dirty="0">
                <a:hlinkClick r:id="rId2"/>
              </a:rPr>
              <a:t>Link to HOPE Rigor Course List</a:t>
            </a:r>
            <a:endParaRPr lang="en-US" dirty="0"/>
          </a:p>
        </p:txBody>
      </p:sp>
    </p:spTree>
    <p:extLst>
      <p:ext uri="{BB962C8B-B14F-4D97-AF65-F5344CB8AC3E}">
        <p14:creationId xmlns:p14="http://schemas.microsoft.com/office/powerpoint/2010/main" val="103327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212" y="0"/>
            <a:ext cx="8534400" cy="1507067"/>
          </a:xfrm>
        </p:spPr>
        <p:txBody>
          <a:bodyPr/>
          <a:lstStyle/>
          <a:p>
            <a:pPr algn="ctr"/>
            <a:r>
              <a:rPr lang="en-US" b="1" dirty="0">
                <a:solidFill>
                  <a:srgbClr val="000000"/>
                </a:solidFill>
              </a:rPr>
              <a:t>Dekalb county school district PROMOTION POLICY</a:t>
            </a:r>
          </a:p>
        </p:txBody>
      </p:sp>
      <p:sp>
        <p:nvSpPr>
          <p:cNvPr id="3" name="Content Placeholder 2"/>
          <p:cNvSpPr>
            <a:spLocks noGrp="1"/>
          </p:cNvSpPr>
          <p:nvPr>
            <p:ph idx="1"/>
          </p:nvPr>
        </p:nvSpPr>
        <p:spPr>
          <a:xfrm>
            <a:off x="0" y="685800"/>
            <a:ext cx="12192000" cy="3615267"/>
          </a:xfrm>
        </p:spPr>
        <p:txBody>
          <a:bodyPr>
            <a:normAutofit/>
          </a:bodyPr>
          <a:lstStyle/>
          <a:p>
            <a:pPr marL="0" indent="0" algn="ctr">
              <a:buNone/>
            </a:pPr>
            <a:r>
              <a:rPr lang="en-US" dirty="0">
                <a:solidFill>
                  <a:schemeClr val="bg1"/>
                </a:solidFill>
              </a:rPr>
              <a:t>Students are required to complete 24 units in order to meet the requirements for graduation. </a:t>
            </a:r>
          </a:p>
          <a:p>
            <a:pPr marL="0" indent="0" algn="ctr">
              <a:buNone/>
            </a:pPr>
            <a:r>
              <a:rPr lang="en-US" dirty="0">
                <a:solidFill>
                  <a:schemeClr val="bg1"/>
                </a:solidFill>
              </a:rPr>
              <a:t>The requirements for promotion are as follows:</a:t>
            </a:r>
            <a:r>
              <a:rPr lang="en-US" sz="3200" dirty="0">
                <a:solidFill>
                  <a:schemeClr val="bg1"/>
                </a:solidFill>
                <a:latin typeface="Times New Roman"/>
                <a:ea typeface="Times New Roman"/>
                <a:cs typeface="Times New Roman"/>
              </a:rPr>
              <a:t>:</a:t>
            </a:r>
          </a:p>
        </p:txBody>
      </p:sp>
      <p:graphicFrame>
        <p:nvGraphicFramePr>
          <p:cNvPr id="5" name="Table 4"/>
          <p:cNvGraphicFramePr>
            <a:graphicFrameLocks noGrp="1"/>
          </p:cNvGraphicFramePr>
          <p:nvPr>
            <p:extLst>
              <p:ext uri="{D42A27DB-BD31-4B8C-83A1-F6EECF244321}">
                <p14:modId xmlns:p14="http://schemas.microsoft.com/office/powerpoint/2010/main" val="3735867322"/>
              </p:ext>
            </p:extLst>
          </p:nvPr>
        </p:nvGraphicFramePr>
        <p:xfrm>
          <a:off x="1109879" y="3224552"/>
          <a:ext cx="9050850" cy="2103262"/>
        </p:xfrm>
        <a:graphic>
          <a:graphicData uri="http://schemas.openxmlformats.org/drawingml/2006/table">
            <a:tbl>
              <a:tblPr firstRow="1" bandRow="1">
                <a:tableStyleId>{7DF18680-E054-41AD-8BC1-D1AEF772440D}</a:tableStyleId>
              </a:tblPr>
              <a:tblGrid>
                <a:gridCol w="1508475">
                  <a:extLst>
                    <a:ext uri="{9D8B030D-6E8A-4147-A177-3AD203B41FA5}">
                      <a16:colId xmlns:a16="http://schemas.microsoft.com/office/drawing/2014/main" val="20000"/>
                    </a:ext>
                  </a:extLst>
                </a:gridCol>
                <a:gridCol w="1508475">
                  <a:extLst>
                    <a:ext uri="{9D8B030D-6E8A-4147-A177-3AD203B41FA5}">
                      <a16:colId xmlns:a16="http://schemas.microsoft.com/office/drawing/2014/main" val="2384715384"/>
                    </a:ext>
                  </a:extLst>
                </a:gridCol>
                <a:gridCol w="1508475">
                  <a:extLst>
                    <a:ext uri="{9D8B030D-6E8A-4147-A177-3AD203B41FA5}">
                      <a16:colId xmlns:a16="http://schemas.microsoft.com/office/drawing/2014/main" val="20001"/>
                    </a:ext>
                  </a:extLst>
                </a:gridCol>
                <a:gridCol w="1508475">
                  <a:extLst>
                    <a:ext uri="{9D8B030D-6E8A-4147-A177-3AD203B41FA5}">
                      <a16:colId xmlns:a16="http://schemas.microsoft.com/office/drawing/2014/main" val="3144318144"/>
                    </a:ext>
                  </a:extLst>
                </a:gridCol>
                <a:gridCol w="1508475">
                  <a:extLst>
                    <a:ext uri="{9D8B030D-6E8A-4147-A177-3AD203B41FA5}">
                      <a16:colId xmlns:a16="http://schemas.microsoft.com/office/drawing/2014/main" val="20002"/>
                    </a:ext>
                  </a:extLst>
                </a:gridCol>
                <a:gridCol w="1508475">
                  <a:extLst>
                    <a:ext uri="{9D8B030D-6E8A-4147-A177-3AD203B41FA5}">
                      <a16:colId xmlns:a16="http://schemas.microsoft.com/office/drawing/2014/main" val="6925804"/>
                    </a:ext>
                  </a:extLst>
                </a:gridCol>
              </a:tblGrid>
              <a:tr h="823031">
                <a:tc gridSpan="2">
                  <a:txBody>
                    <a:bodyPr/>
                    <a:lstStyle/>
                    <a:p>
                      <a:pPr algn="ctr"/>
                      <a:r>
                        <a:rPr lang="en-US" sz="2400" dirty="0">
                          <a:solidFill>
                            <a:schemeClr val="bg1"/>
                          </a:solidFill>
                        </a:rPr>
                        <a:t>9</a:t>
                      </a:r>
                      <a:r>
                        <a:rPr lang="en-US" sz="2400" baseline="30000" dirty="0">
                          <a:solidFill>
                            <a:schemeClr val="bg1"/>
                          </a:solidFill>
                        </a:rPr>
                        <a:t>th</a:t>
                      </a:r>
                      <a:r>
                        <a:rPr lang="en-US" sz="2400" dirty="0">
                          <a:solidFill>
                            <a:schemeClr val="bg1"/>
                          </a:solidFill>
                        </a:rPr>
                        <a:t> to 10</a:t>
                      </a:r>
                      <a:r>
                        <a:rPr lang="en-US" sz="2400" baseline="30000" dirty="0">
                          <a:solidFill>
                            <a:schemeClr val="bg1"/>
                          </a:solidFill>
                        </a:rPr>
                        <a:t>th</a:t>
                      </a:r>
                      <a:r>
                        <a:rPr lang="en-US" sz="2400" dirty="0">
                          <a:solidFill>
                            <a:schemeClr val="bg1"/>
                          </a:solidFill>
                        </a:rPr>
                        <a:t>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a:solidFill>
                            <a:schemeClr val="bg1"/>
                          </a:solidFill>
                        </a:rPr>
                        <a:t>10</a:t>
                      </a:r>
                      <a:r>
                        <a:rPr lang="en-US" sz="2400" baseline="30000" dirty="0">
                          <a:solidFill>
                            <a:schemeClr val="bg1"/>
                          </a:solidFill>
                        </a:rPr>
                        <a:t>th</a:t>
                      </a:r>
                      <a:r>
                        <a:rPr lang="en-US" sz="2400" dirty="0">
                          <a:solidFill>
                            <a:schemeClr val="bg1"/>
                          </a:solidFill>
                        </a:rPr>
                        <a:t> to 11th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a:solidFill>
                            <a:schemeClr val="bg1"/>
                          </a:solidFill>
                        </a:rPr>
                        <a:t>11</a:t>
                      </a:r>
                      <a:r>
                        <a:rPr lang="en-US" sz="2400" baseline="30000" dirty="0">
                          <a:solidFill>
                            <a:schemeClr val="bg1"/>
                          </a:solidFill>
                        </a:rPr>
                        <a:t>th</a:t>
                      </a:r>
                      <a:r>
                        <a:rPr lang="en-US" sz="2400" dirty="0">
                          <a:solidFill>
                            <a:schemeClr val="bg1"/>
                          </a:solidFill>
                        </a:rPr>
                        <a:t> to 12th</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43735">
                <a:tc gridSpan="2">
                  <a:txBody>
                    <a:bodyPr/>
                    <a:lstStyle/>
                    <a:p>
                      <a:pPr algn="ctr"/>
                      <a:r>
                        <a:rPr lang="en-US" sz="2400" dirty="0">
                          <a:solidFill>
                            <a:schemeClr val="bg1"/>
                          </a:solidFill>
                        </a:rPr>
                        <a:t>6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a:solidFill>
                            <a:schemeClr val="bg1"/>
                          </a:solidFill>
                        </a:rPr>
                        <a:t>12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a:solidFill>
                            <a:schemeClr val="bg1"/>
                          </a:solidFill>
                        </a:rPr>
                        <a:t>18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8028878"/>
                  </a:ext>
                </a:extLst>
              </a:tr>
              <a:tr h="823031">
                <a:tc>
                  <a:txBody>
                    <a:bodyPr/>
                    <a:lstStyle/>
                    <a:p>
                      <a:r>
                        <a:rPr lang="en-US" dirty="0"/>
                        <a:t>3 Core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dirty="0"/>
                        <a:t>3 Elective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dirty="0"/>
                        <a:t>6 Core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dirty="0"/>
                        <a:t>6 Elective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dirty="0"/>
                        <a:t>9 Core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r>
                        <a:rPr lang="en-US" dirty="0"/>
                        <a:t>9 Elective Credits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12361CE4-F008-8246-BFBD-83A8E0F79EA7}"/>
              </a:ext>
            </a:extLst>
          </p:cNvPr>
          <p:cNvSpPr txBox="1"/>
          <p:nvPr/>
        </p:nvSpPr>
        <p:spPr>
          <a:xfrm>
            <a:off x="457200" y="5593080"/>
            <a:ext cx="10881360" cy="923330"/>
          </a:xfrm>
          <a:prstGeom prst="rect">
            <a:avLst/>
          </a:prstGeom>
          <a:noFill/>
        </p:spPr>
        <p:txBody>
          <a:bodyPr wrap="square" rtlCol="0">
            <a:spAutoFit/>
          </a:bodyPr>
          <a:lstStyle/>
          <a:p>
            <a:r>
              <a:rPr lang="en-US" dirty="0"/>
              <a:t>Core courses include English, mathematics, science, social studies, and world language</a:t>
            </a:r>
          </a:p>
          <a:p>
            <a:endParaRPr lang="en-US" dirty="0">
              <a:hlinkClick r:id="rId2">
                <a:extLst>
                  <a:ext uri="{A12FA001-AC4F-418D-AE19-62706E023703}">
                    <ahyp:hlinkClr xmlns:ahyp="http://schemas.microsoft.com/office/drawing/2018/hyperlinkcolor" val="tx"/>
                  </a:ext>
                </a:extLst>
              </a:hlinkClick>
            </a:endParaRPr>
          </a:p>
          <a:p>
            <a:r>
              <a:rPr lang="en-US" dirty="0">
                <a:hlinkClick r:id="rId2">
                  <a:extLst>
                    <a:ext uri="{A12FA001-AC4F-418D-AE19-62706E023703}">
                      <ahyp:hlinkClr xmlns:ahyp="http://schemas.microsoft.com/office/drawing/2018/hyperlinkcolor" val="tx"/>
                    </a:ext>
                  </a:extLst>
                </a:hlinkClick>
              </a:rPr>
              <a:t>Link To: GADOE Graduation Rule SBOE Rules/160-4-2-.48.pdf</a:t>
            </a:r>
            <a:endParaRPr lang="en-US" dirty="0"/>
          </a:p>
        </p:txBody>
      </p:sp>
    </p:spTree>
    <p:extLst>
      <p:ext uri="{BB962C8B-B14F-4D97-AF65-F5344CB8AC3E}">
        <p14:creationId xmlns:p14="http://schemas.microsoft.com/office/powerpoint/2010/main" val="141429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564"/>
            <a:ext cx="12192000" cy="736836"/>
          </a:xfrm>
        </p:spPr>
        <p:txBody>
          <a:bodyPr>
            <a:normAutofit/>
          </a:bodyPr>
          <a:lstStyle/>
          <a:p>
            <a:pPr algn="ctr"/>
            <a:r>
              <a:rPr lang="en-US" sz="2800" b="1" dirty="0">
                <a:solidFill>
                  <a:srgbClr val="000000"/>
                </a:solidFill>
              </a:rPr>
              <a:t>DEKALB COUNTY SCHOOL DISTRICT GRADUATION REQUIREMENTS</a:t>
            </a:r>
          </a:p>
        </p:txBody>
      </p:sp>
      <p:sp>
        <p:nvSpPr>
          <p:cNvPr id="5" name="TextBox 4"/>
          <p:cNvSpPr txBox="1"/>
          <p:nvPr/>
        </p:nvSpPr>
        <p:spPr>
          <a:xfrm>
            <a:off x="1003625" y="1905285"/>
            <a:ext cx="10343486"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546922C5-F4CC-2F86-FA59-43BE2E33C9DC}"/>
              </a:ext>
            </a:extLst>
          </p:cNvPr>
          <p:cNvPicPr>
            <a:picLocks noChangeAspect="1"/>
          </p:cNvPicPr>
          <p:nvPr/>
        </p:nvPicPr>
        <p:blipFill>
          <a:blip r:embed="rId2"/>
          <a:stretch>
            <a:fillRect/>
          </a:stretch>
        </p:blipFill>
        <p:spPr>
          <a:xfrm>
            <a:off x="1944547" y="743407"/>
            <a:ext cx="8115614" cy="5136532"/>
          </a:xfrm>
          <a:prstGeom prst="rect">
            <a:avLst/>
          </a:prstGeom>
        </p:spPr>
      </p:pic>
      <p:pic>
        <p:nvPicPr>
          <p:cNvPr id="7" name="Picture 6">
            <a:extLst>
              <a:ext uri="{FF2B5EF4-FFF2-40B4-BE49-F238E27FC236}">
                <a16:creationId xmlns:a16="http://schemas.microsoft.com/office/drawing/2014/main" id="{F3387DE0-E406-0760-B3DB-18FEDADE1AD4}"/>
              </a:ext>
            </a:extLst>
          </p:cNvPr>
          <p:cNvPicPr>
            <a:picLocks noChangeAspect="1"/>
          </p:cNvPicPr>
          <p:nvPr/>
        </p:nvPicPr>
        <p:blipFill>
          <a:blip r:embed="rId3"/>
          <a:stretch>
            <a:fillRect/>
          </a:stretch>
        </p:blipFill>
        <p:spPr>
          <a:xfrm>
            <a:off x="2581154" y="5409644"/>
            <a:ext cx="6794340" cy="1409897"/>
          </a:xfrm>
          <a:prstGeom prst="rect">
            <a:avLst/>
          </a:prstGeom>
        </p:spPr>
      </p:pic>
    </p:spTree>
    <p:extLst>
      <p:ext uri="{BB962C8B-B14F-4D97-AF65-F5344CB8AC3E}">
        <p14:creationId xmlns:p14="http://schemas.microsoft.com/office/powerpoint/2010/main" val="4001913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258A-D4AF-2B40-BA58-57E1479E0D23}"/>
              </a:ext>
            </a:extLst>
          </p:cNvPr>
          <p:cNvSpPr>
            <a:spLocks noGrp="1"/>
          </p:cNvSpPr>
          <p:nvPr>
            <p:ph type="title"/>
          </p:nvPr>
        </p:nvSpPr>
        <p:spPr>
          <a:xfrm>
            <a:off x="502920" y="403012"/>
            <a:ext cx="11521440" cy="1507067"/>
          </a:xfrm>
        </p:spPr>
        <p:txBody>
          <a:bodyPr/>
          <a:lstStyle/>
          <a:p>
            <a:pPr algn="ctr"/>
            <a:r>
              <a:rPr lang="en-US" dirty="0">
                <a:solidFill>
                  <a:schemeClr val="bg1"/>
                </a:solidFill>
              </a:rPr>
              <a:t>High School Courses Taken in Middle School</a:t>
            </a:r>
          </a:p>
        </p:txBody>
      </p:sp>
      <p:sp>
        <p:nvSpPr>
          <p:cNvPr id="4" name="Content Placeholder 3">
            <a:extLst>
              <a:ext uri="{FF2B5EF4-FFF2-40B4-BE49-F238E27FC236}">
                <a16:creationId xmlns:a16="http://schemas.microsoft.com/office/drawing/2014/main" id="{B716AC58-B83D-EB4F-A836-FBD7304A71B3}"/>
              </a:ext>
            </a:extLst>
          </p:cNvPr>
          <p:cNvSpPr>
            <a:spLocks noGrp="1"/>
          </p:cNvSpPr>
          <p:nvPr>
            <p:ph sz="half" idx="2"/>
          </p:nvPr>
        </p:nvSpPr>
        <p:spPr>
          <a:xfrm>
            <a:off x="320041" y="1737361"/>
            <a:ext cx="11247120" cy="1828799"/>
          </a:xfrm>
        </p:spPr>
        <p:txBody>
          <a:bodyPr>
            <a:normAutofit fontScale="85000" lnSpcReduction="20000"/>
          </a:bodyPr>
          <a:lstStyle/>
          <a:p>
            <a:r>
              <a:rPr lang="en-US" dirty="0">
                <a:solidFill>
                  <a:schemeClr val="bg1"/>
                </a:solidFill>
              </a:rPr>
              <a:t>Unit credit may be awarded for courses offered in the middle school grades that meet the following criteria: </a:t>
            </a:r>
          </a:p>
          <a:p>
            <a:r>
              <a:rPr lang="en-US" dirty="0">
                <a:solidFill>
                  <a:schemeClr val="bg1"/>
                </a:solidFill>
              </a:rPr>
              <a:t>The course must meet all 9 through 12 state curriculum standards. </a:t>
            </a:r>
          </a:p>
          <a:p>
            <a:r>
              <a:rPr lang="en-US" dirty="0">
                <a:solidFill>
                  <a:schemeClr val="bg1"/>
                </a:solidFill>
              </a:rPr>
              <a:t>The transcript record for the course must include a Milestones End-of-Course (EOC) score if an EOC is required by the Georgia Department of Education.  </a:t>
            </a:r>
          </a:p>
          <a:p>
            <a:r>
              <a:rPr lang="en-US" dirty="0">
                <a:solidFill>
                  <a:schemeClr val="bg1"/>
                </a:solidFill>
              </a:rPr>
              <a:t>Grades must incorporate EOC scores</a:t>
            </a:r>
          </a:p>
        </p:txBody>
      </p:sp>
      <p:sp>
        <p:nvSpPr>
          <p:cNvPr id="5" name="TextBox 4">
            <a:extLst>
              <a:ext uri="{FF2B5EF4-FFF2-40B4-BE49-F238E27FC236}">
                <a16:creationId xmlns:a16="http://schemas.microsoft.com/office/drawing/2014/main" id="{A9D10A63-6864-854B-8A73-BFFA2A110D42}"/>
              </a:ext>
            </a:extLst>
          </p:cNvPr>
          <p:cNvSpPr txBox="1"/>
          <p:nvPr/>
        </p:nvSpPr>
        <p:spPr>
          <a:xfrm>
            <a:off x="746760" y="4023360"/>
            <a:ext cx="10942320" cy="1754326"/>
          </a:xfrm>
          <a:prstGeom prst="rect">
            <a:avLst/>
          </a:prstGeom>
          <a:noFill/>
        </p:spPr>
        <p:txBody>
          <a:bodyPr wrap="square" rtlCol="0">
            <a:spAutoFit/>
          </a:bodyPr>
          <a:lstStyle/>
          <a:p>
            <a:r>
              <a:rPr lang="en-US" dirty="0"/>
              <a:t>The unit(s) earned in middle school shall be posted on the high school transcript, the grades for these courses </a:t>
            </a:r>
            <a:r>
              <a:rPr lang="en-US" b="1" i="1" u="sng" dirty="0">
                <a:solidFill>
                  <a:schemeClr val="bg1"/>
                </a:solidFill>
              </a:rPr>
              <a:t>will be </a:t>
            </a:r>
            <a:r>
              <a:rPr lang="en-US" dirty="0"/>
              <a:t>used to calculate grade-point averages for purposes of class rank.</a:t>
            </a:r>
          </a:p>
          <a:p>
            <a:endParaRPr lang="en-US" dirty="0"/>
          </a:p>
          <a:p>
            <a:r>
              <a:rPr lang="en-US" dirty="0"/>
              <a:t>The the grades for these courses </a:t>
            </a:r>
            <a:r>
              <a:rPr lang="en-US" b="1" i="1" u="sng" dirty="0">
                <a:solidFill>
                  <a:schemeClr val="bg1"/>
                </a:solidFill>
              </a:rPr>
              <a:t>will NOT be </a:t>
            </a:r>
            <a:r>
              <a:rPr lang="en-US" dirty="0"/>
              <a:t>used to calculate grade-point averages for purposes of HOPE scholarship eligibility.  </a:t>
            </a:r>
          </a:p>
          <a:p>
            <a:endParaRPr lang="en-US" dirty="0"/>
          </a:p>
        </p:txBody>
      </p:sp>
    </p:spTree>
    <p:extLst>
      <p:ext uri="{BB962C8B-B14F-4D97-AF65-F5344CB8AC3E}">
        <p14:creationId xmlns:p14="http://schemas.microsoft.com/office/powerpoint/2010/main" val="359300060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14425</TotalTime>
  <Words>1871</Words>
  <Application>Microsoft Office PowerPoint</Application>
  <PresentationFormat>Widescreen</PresentationFormat>
  <Paragraphs>288</Paragraphs>
  <Slides>53</Slides>
  <Notes>6</Notes>
  <HiddenSlides>28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Century Gothic</vt:lpstr>
      <vt:lpstr>HelveticaLTStd-Roman</vt:lpstr>
      <vt:lpstr>Oswald Bold</vt:lpstr>
      <vt:lpstr>Times New Roman</vt:lpstr>
      <vt:lpstr>Wingdings 3</vt:lpstr>
      <vt:lpstr>Slice</vt:lpstr>
      <vt:lpstr>Rising ninth grade advisement   Infinite Campus Course Scheduling </vt:lpstr>
      <vt:lpstr>Objectives</vt:lpstr>
      <vt:lpstr>DHHS Counseling Department</vt:lpstr>
      <vt:lpstr>Gafutures.org </vt:lpstr>
      <vt:lpstr>HOPE GPA &amp; Scholarship requirements</vt:lpstr>
      <vt:lpstr>ACADEMIC HOPE Rigor</vt:lpstr>
      <vt:lpstr>Dekalb county school district PROMOTION POLICY</vt:lpstr>
      <vt:lpstr>DEKALB COUNTY SCHOOL DISTRICT GRADUATION REQUIREMENTS</vt:lpstr>
      <vt:lpstr>High School Courses Taken in Middle School</vt:lpstr>
      <vt:lpstr>Summer school</vt:lpstr>
      <vt:lpstr>Dual enrollment</vt:lpstr>
      <vt:lpstr> </vt:lpstr>
      <vt:lpstr>Elective Pathways</vt:lpstr>
      <vt:lpstr>There are Different variations</vt:lpstr>
      <vt:lpstr>9th Grade Electives</vt:lpstr>
      <vt:lpstr> Entering Course Requests   ALL course requests must be completed through your Infinite Campus student account.    Course selections must be done on a laptop or desktop computer, a cell phone will not work. </vt:lpstr>
      <vt:lpstr>Need an infinite campus portal account?</vt:lpstr>
      <vt:lpstr>Login into Your student infinite campus account  </vt:lpstr>
      <vt:lpstr>Student view after infinite campus login  After logging into Campus select academic plan from the Index.</vt:lpstr>
      <vt:lpstr>Diploma Type</vt:lpstr>
      <vt:lpstr>PowerPoint Presentation</vt:lpstr>
      <vt:lpstr>PowerPoint Presentation</vt:lpstr>
      <vt:lpstr>8th grade students should select elective courses, foreign language &amp; alternate elective courses</vt:lpstr>
      <vt:lpstr>Save course selections</vt:lpstr>
      <vt:lpstr>QUESTIONS???</vt:lpstr>
      <vt:lpstr>RESOURCES CORE COURSE OFFERINGS &amp; Sequencing</vt:lpstr>
      <vt:lpstr>English  hope/core Courses</vt:lpstr>
      <vt:lpstr>Mathematics HOPE/core courses</vt:lpstr>
      <vt:lpstr>                  Fourth year Mathematics options                                HOPE/core courses </vt:lpstr>
      <vt:lpstr>Science hope/core courses</vt:lpstr>
      <vt:lpstr>Social Studies  Hope/core courses</vt:lpstr>
      <vt:lpstr>World Language hope/core course</vt:lpstr>
      <vt:lpstr>RESOURCES  CTAE ELECTIVE COURSE OFFERINGS</vt:lpstr>
      <vt:lpstr>1. Agriculture, Food and Natural Resources  2. Architecture and Construction  3. Arts, AV/Technology and Communications  4. Business Management and Administration  5. Education and Training  6. Energy 7. Finance  8. Government and Public Administration  9. Health Science  10. Hospitality and Tourism Health Science  11. Human Services  12. Information Technology  13. Law, Public Safety, Corrections and Security 14. Manufacturing 15. Marketing 16. Science, Technology, Engineering, Mathematics (STEM) 17. Transportation, Distribution and Logistics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ninth grade advisement   Infinite Campus Course Scheduling</dc:title>
  <dc:creator>Shannon Crosslin (Student Support Services)</dc:creator>
  <cp:lastModifiedBy>Carla Brown (Druid Hills High)</cp:lastModifiedBy>
  <cp:revision>30</cp:revision>
  <dcterms:created xsi:type="dcterms:W3CDTF">2021-01-07T01:02:01Z</dcterms:created>
  <dcterms:modified xsi:type="dcterms:W3CDTF">2022-12-06T13:27:11Z</dcterms:modified>
</cp:coreProperties>
</file>